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4" r:id="rId4"/>
    <p:sldId id="271" r:id="rId5"/>
    <p:sldId id="272" r:id="rId6"/>
    <p:sldId id="270" r:id="rId7"/>
    <p:sldId id="273" r:id="rId8"/>
    <p:sldId id="274" r:id="rId9"/>
    <p:sldId id="276" r:id="rId10"/>
    <p:sldId id="277" r:id="rId11"/>
    <p:sldId id="275" r:id="rId12"/>
    <p:sldId id="278" r:id="rId13"/>
    <p:sldId id="279" r:id="rId14"/>
    <p:sldId id="280" r:id="rId15"/>
    <p:sldId id="281" r:id="rId16"/>
    <p:sldId id="282" r:id="rId17"/>
    <p:sldId id="269" r:id="rId18"/>
  </p:sldIdLst>
  <p:sldSz cx="12192000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50174" autoAdjust="0"/>
  </p:normalViewPr>
  <p:slideViewPr>
    <p:cSldViewPr snapToGrid="0">
      <p:cViewPr varScale="1">
        <p:scale>
          <a:sx n="58" d="100"/>
          <a:sy n="58" d="100"/>
        </p:scale>
        <p:origin x="2460" y="84"/>
      </p:cViewPr>
      <p:guideLst/>
    </p:cSldViewPr>
  </p:slideViewPr>
  <p:notesTextViewPr>
    <p:cViewPr>
      <p:scale>
        <a:sx n="3" d="2"/>
        <a:sy n="3" d="2"/>
      </p:scale>
      <p:origin x="0" y="-1566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326537-805F-4D85-94C6-67FD10AF1259}" type="doc">
      <dgm:prSet loTypeId="urn:microsoft.com/office/officeart/2005/8/layout/radial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603BF31B-87A3-403B-B8E4-AE5A585F211D}">
      <dgm:prSet phldrT="[Text]"/>
      <dgm:spPr/>
      <dgm:t>
        <a:bodyPr/>
        <a:lstStyle/>
        <a:p>
          <a:r>
            <a:rPr lang="pt-PT" dirty="0"/>
            <a:t>Arquiteturas</a:t>
          </a:r>
        </a:p>
      </dgm:t>
    </dgm:pt>
    <dgm:pt modelId="{0405B4AA-07B1-4D32-8602-24160CD9F52E}" type="parTrans" cxnId="{1012522D-8C57-46BE-B22A-65D13056145E}">
      <dgm:prSet/>
      <dgm:spPr/>
      <dgm:t>
        <a:bodyPr/>
        <a:lstStyle/>
        <a:p>
          <a:endParaRPr lang="pt-PT"/>
        </a:p>
      </dgm:t>
    </dgm:pt>
    <dgm:pt modelId="{F21FA4BE-6394-4DA4-A163-92821F80CF27}" type="sibTrans" cxnId="{1012522D-8C57-46BE-B22A-65D13056145E}">
      <dgm:prSet/>
      <dgm:spPr/>
      <dgm:t>
        <a:bodyPr/>
        <a:lstStyle/>
        <a:p>
          <a:endParaRPr lang="pt-PT"/>
        </a:p>
      </dgm:t>
    </dgm:pt>
    <dgm:pt modelId="{67BEA9CE-9AF8-48CD-A731-23D29599E57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pt-PT" b="1" dirty="0">
              <a:solidFill>
                <a:schemeClr val="bg1"/>
              </a:solidFill>
            </a:rPr>
            <a:t>RPC (</a:t>
          </a:r>
          <a:r>
            <a:rPr lang="pt-PT" b="1" dirty="0" err="1">
              <a:solidFill>
                <a:schemeClr val="bg1"/>
              </a:solidFill>
            </a:rPr>
            <a:t>Remote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b="1" dirty="0" err="1">
              <a:solidFill>
                <a:schemeClr val="bg1"/>
              </a:solidFill>
            </a:rPr>
            <a:t>Procedure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b="1" dirty="0" err="1">
              <a:solidFill>
                <a:schemeClr val="bg1"/>
              </a:solidFill>
            </a:rPr>
            <a:t>Call</a:t>
          </a:r>
          <a:r>
            <a:rPr lang="pt-PT" b="1" dirty="0">
              <a:solidFill>
                <a:schemeClr val="bg1"/>
              </a:solidFill>
            </a:rPr>
            <a:t>) </a:t>
          </a:r>
          <a:r>
            <a:rPr lang="pt-PT" b="1" dirty="0">
              <a:solidFill>
                <a:srgbClr val="92D050"/>
              </a:solidFill>
            </a:rPr>
            <a:t>-  </a:t>
          </a:r>
          <a:r>
            <a:rPr lang="pt-PT" dirty="0">
              <a:solidFill>
                <a:srgbClr val="92D050"/>
              </a:solidFill>
            </a:rPr>
            <a:t>chame funções ou métodos de outro sistema remoto como se fossem locais.</a:t>
          </a:r>
          <a:endParaRPr lang="pt-PT" dirty="0"/>
        </a:p>
      </dgm:t>
    </dgm:pt>
    <dgm:pt modelId="{15B5F42F-CCDE-4318-A1E0-F8C5FD2F20E1}" type="parTrans" cxnId="{B5774CAD-8424-431C-8762-8A38B72668CF}">
      <dgm:prSet/>
      <dgm:spPr/>
      <dgm:t>
        <a:bodyPr/>
        <a:lstStyle/>
        <a:p>
          <a:endParaRPr lang="pt-PT"/>
        </a:p>
      </dgm:t>
    </dgm:pt>
    <dgm:pt modelId="{ECC9222B-246E-46F5-9D0A-BC3E805C6727}" type="sibTrans" cxnId="{B5774CAD-8424-431C-8762-8A38B72668CF}">
      <dgm:prSet/>
      <dgm:spPr/>
      <dgm:t>
        <a:bodyPr/>
        <a:lstStyle/>
        <a:p>
          <a:endParaRPr lang="pt-PT"/>
        </a:p>
      </dgm:t>
    </dgm:pt>
    <dgm:pt modelId="{F2E9865D-1AD5-4AF7-BD3A-52EC1948882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pt-PT" b="1" dirty="0" err="1">
              <a:solidFill>
                <a:schemeClr val="bg1"/>
              </a:solidFill>
            </a:rPr>
            <a:t>Event-Driven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dirty="0">
              <a:solidFill>
                <a:srgbClr val="92D050"/>
              </a:solidFill>
            </a:rPr>
            <a:t>-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dirty="0">
              <a:solidFill>
                <a:srgbClr val="92D050"/>
              </a:solidFill>
            </a:rPr>
            <a:t>Baseado em Eventos(</a:t>
          </a:r>
          <a:r>
            <a:rPr lang="pt-PT" dirty="0" err="1">
              <a:solidFill>
                <a:srgbClr val="92D050"/>
              </a:solidFill>
            </a:rPr>
            <a:t>Mensageria</a:t>
          </a:r>
          <a:r>
            <a:rPr lang="pt-PT" dirty="0">
              <a:solidFill>
                <a:srgbClr val="92D050"/>
              </a:solidFill>
            </a:rPr>
            <a:t>-Kafka)</a:t>
          </a:r>
          <a:endParaRPr lang="pt-PT" dirty="0"/>
        </a:p>
      </dgm:t>
    </dgm:pt>
    <dgm:pt modelId="{4B57BD4F-BFC9-4F46-B57B-644C421B2A7F}" type="parTrans" cxnId="{D3E8442A-99F6-43DD-94A2-AA7A75C24CB9}">
      <dgm:prSet/>
      <dgm:spPr/>
      <dgm:t>
        <a:bodyPr/>
        <a:lstStyle/>
        <a:p>
          <a:endParaRPr lang="pt-PT"/>
        </a:p>
      </dgm:t>
    </dgm:pt>
    <dgm:pt modelId="{FC84C1A3-4A5F-47F7-82FA-13155E8B1EBA}" type="sibTrans" cxnId="{D3E8442A-99F6-43DD-94A2-AA7A75C24CB9}">
      <dgm:prSet/>
      <dgm:spPr/>
      <dgm:t>
        <a:bodyPr/>
        <a:lstStyle/>
        <a:p>
          <a:endParaRPr lang="pt-PT"/>
        </a:p>
      </dgm:t>
    </dgm:pt>
    <dgm:pt modelId="{4F2B3402-536B-4DB7-8596-A1D93CD99B9D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pt-PT" b="1" dirty="0">
              <a:solidFill>
                <a:schemeClr val="bg1"/>
              </a:solidFill>
            </a:rPr>
            <a:t>CQRS (</a:t>
          </a:r>
          <a:r>
            <a:rPr lang="pt-PT" b="1" dirty="0" err="1">
              <a:solidFill>
                <a:schemeClr val="bg1"/>
              </a:solidFill>
            </a:rPr>
            <a:t>Command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b="1" dirty="0" err="1">
              <a:solidFill>
                <a:schemeClr val="bg1"/>
              </a:solidFill>
            </a:rPr>
            <a:t>Query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b="1" dirty="0" err="1">
              <a:solidFill>
                <a:schemeClr val="bg1"/>
              </a:solidFill>
            </a:rPr>
            <a:t>Responsibility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b="1" dirty="0" err="1">
              <a:solidFill>
                <a:schemeClr val="bg1"/>
              </a:solidFill>
            </a:rPr>
            <a:t>Segregation</a:t>
          </a:r>
          <a:r>
            <a:rPr lang="pt-PT" b="1" dirty="0">
              <a:solidFill>
                <a:schemeClr val="bg1"/>
              </a:solidFill>
            </a:rPr>
            <a:t>) </a:t>
          </a:r>
          <a:r>
            <a:rPr lang="pt-PT" dirty="0">
              <a:solidFill>
                <a:srgbClr val="92D050"/>
              </a:solidFill>
            </a:rPr>
            <a:t>- separa operações de leitura (</a:t>
          </a:r>
          <a:r>
            <a:rPr lang="pt-PT" dirty="0" err="1">
              <a:solidFill>
                <a:srgbClr val="92D050"/>
              </a:solidFill>
            </a:rPr>
            <a:t>Query</a:t>
          </a:r>
          <a:r>
            <a:rPr lang="pt-PT" dirty="0">
              <a:solidFill>
                <a:srgbClr val="92D050"/>
              </a:solidFill>
            </a:rPr>
            <a:t>) das operações de escrita (</a:t>
          </a:r>
          <a:r>
            <a:rPr lang="pt-PT" dirty="0" err="1">
              <a:solidFill>
                <a:srgbClr val="92D050"/>
              </a:solidFill>
            </a:rPr>
            <a:t>Command</a:t>
          </a:r>
          <a:r>
            <a:rPr lang="pt-PT" dirty="0">
              <a:solidFill>
                <a:srgbClr val="92D050"/>
              </a:solidFill>
            </a:rPr>
            <a:t>).</a:t>
          </a:r>
          <a:endParaRPr lang="pt-PT" dirty="0"/>
        </a:p>
      </dgm:t>
    </dgm:pt>
    <dgm:pt modelId="{9E70B0E8-17F9-4B7E-B48A-4B958E26235D}" type="parTrans" cxnId="{1405B0FB-4050-4068-8F48-DE8A3A561C78}">
      <dgm:prSet/>
      <dgm:spPr/>
      <dgm:t>
        <a:bodyPr/>
        <a:lstStyle/>
        <a:p>
          <a:endParaRPr lang="pt-PT"/>
        </a:p>
      </dgm:t>
    </dgm:pt>
    <dgm:pt modelId="{A2C6306D-861B-4E2A-81D7-7357825F91B7}" type="sibTrans" cxnId="{1405B0FB-4050-4068-8F48-DE8A3A561C78}">
      <dgm:prSet/>
      <dgm:spPr/>
      <dgm:t>
        <a:bodyPr/>
        <a:lstStyle/>
        <a:p>
          <a:endParaRPr lang="pt-PT"/>
        </a:p>
      </dgm:t>
    </dgm:pt>
    <dgm:pt modelId="{72871F53-8AC6-4511-BAE6-2B79685CF2AC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pt-PT" b="1" dirty="0">
              <a:solidFill>
                <a:schemeClr val="bg1"/>
              </a:solidFill>
            </a:rPr>
            <a:t>REST (</a:t>
          </a:r>
          <a:r>
            <a:rPr lang="pt-PT" b="1" dirty="0" err="1">
              <a:solidFill>
                <a:schemeClr val="bg1"/>
              </a:solidFill>
            </a:rPr>
            <a:t>Representational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b="1" dirty="0" err="1">
              <a:solidFill>
                <a:schemeClr val="bg1"/>
              </a:solidFill>
            </a:rPr>
            <a:t>State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b="1" dirty="0" err="1">
              <a:solidFill>
                <a:schemeClr val="bg1"/>
              </a:solidFill>
            </a:rPr>
            <a:t>Transfer</a:t>
          </a:r>
          <a:r>
            <a:rPr lang="pt-PT" b="1" dirty="0">
              <a:solidFill>
                <a:schemeClr val="bg1"/>
              </a:solidFill>
            </a:rPr>
            <a:t>) </a:t>
          </a:r>
          <a:r>
            <a:rPr lang="pt-PT" b="1" dirty="0">
              <a:solidFill>
                <a:srgbClr val="92D050"/>
              </a:solidFill>
            </a:rPr>
            <a:t>- </a:t>
          </a:r>
          <a:r>
            <a:rPr lang="pt-PT" dirty="0">
              <a:solidFill>
                <a:srgbClr val="92D050"/>
              </a:solidFill>
            </a:rPr>
            <a:t>Cliente e Servidor</a:t>
          </a:r>
          <a:endParaRPr lang="pt-PT" dirty="0"/>
        </a:p>
      </dgm:t>
    </dgm:pt>
    <dgm:pt modelId="{2D317996-0182-46BF-B66D-B4DBEDDB71A7}" type="parTrans" cxnId="{EDABF8FE-1C87-40F5-9C53-E9CF1EFA111A}">
      <dgm:prSet/>
      <dgm:spPr/>
      <dgm:t>
        <a:bodyPr/>
        <a:lstStyle/>
        <a:p>
          <a:endParaRPr lang="pt-PT"/>
        </a:p>
      </dgm:t>
    </dgm:pt>
    <dgm:pt modelId="{4C89790A-CF19-4B71-872D-A1C94B8D477B}" type="sibTrans" cxnId="{EDABF8FE-1C87-40F5-9C53-E9CF1EFA111A}">
      <dgm:prSet/>
      <dgm:spPr/>
      <dgm:t>
        <a:bodyPr/>
        <a:lstStyle/>
        <a:p>
          <a:endParaRPr lang="pt-PT"/>
        </a:p>
      </dgm:t>
    </dgm:pt>
    <dgm:pt modelId="{3EB0FB44-2ECF-490E-8070-AFC2E3BECE1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pt-PT" b="1" dirty="0" err="1">
              <a:solidFill>
                <a:schemeClr val="bg1"/>
              </a:solidFill>
            </a:rPr>
            <a:t>Serveless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dirty="0">
              <a:solidFill>
                <a:srgbClr val="92D050"/>
              </a:solidFill>
            </a:rPr>
            <a:t>-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dirty="0">
              <a:solidFill>
                <a:srgbClr val="92D050"/>
              </a:solidFill>
            </a:rPr>
            <a:t>código roda na nuvem sem necessidade de gerenciar servidores.</a:t>
          </a:r>
          <a:endParaRPr lang="pt-PT" dirty="0"/>
        </a:p>
      </dgm:t>
    </dgm:pt>
    <dgm:pt modelId="{41B241D8-D392-4D5C-93F1-45E7D501215D}" type="parTrans" cxnId="{990D53B8-5F20-4A6B-9F6D-14BCF69BB41D}">
      <dgm:prSet/>
      <dgm:spPr/>
      <dgm:t>
        <a:bodyPr/>
        <a:lstStyle/>
        <a:p>
          <a:endParaRPr lang="pt-PT"/>
        </a:p>
      </dgm:t>
    </dgm:pt>
    <dgm:pt modelId="{4294D243-96E7-4531-B9EA-1F8E4DFC0A4B}" type="sibTrans" cxnId="{990D53B8-5F20-4A6B-9F6D-14BCF69BB41D}">
      <dgm:prSet/>
      <dgm:spPr/>
      <dgm:t>
        <a:bodyPr/>
        <a:lstStyle/>
        <a:p>
          <a:endParaRPr lang="pt-PT"/>
        </a:p>
      </dgm:t>
    </dgm:pt>
    <dgm:pt modelId="{0EFAC9D0-7BF8-40AA-BBE8-E90AA909660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pt-PT" b="1" dirty="0" err="1">
              <a:solidFill>
                <a:schemeClr val="bg1"/>
              </a:solidFill>
            </a:rPr>
            <a:t>GraphQL</a:t>
          </a:r>
          <a:r>
            <a:rPr lang="pt-PT" b="1" dirty="0">
              <a:solidFill>
                <a:schemeClr val="bg1"/>
              </a:solidFill>
            </a:rPr>
            <a:t> </a:t>
          </a:r>
          <a:r>
            <a:rPr lang="pt-PT" dirty="0">
              <a:solidFill>
                <a:srgbClr val="92D050"/>
              </a:solidFill>
            </a:rPr>
            <a:t>– REST melhorado, permite escolher quais dados deseja receber da resposta</a:t>
          </a:r>
          <a:endParaRPr lang="pt-PT" dirty="0"/>
        </a:p>
      </dgm:t>
    </dgm:pt>
    <dgm:pt modelId="{E11D0F46-B2F0-4D06-BBFB-11AF16C964D7}" type="parTrans" cxnId="{47015B1E-859F-45A2-9C42-CD2D4946D79E}">
      <dgm:prSet/>
      <dgm:spPr/>
      <dgm:t>
        <a:bodyPr/>
        <a:lstStyle/>
        <a:p>
          <a:endParaRPr lang="pt-PT"/>
        </a:p>
      </dgm:t>
    </dgm:pt>
    <dgm:pt modelId="{656F2534-941C-4667-98AA-F5BEDED684E9}" type="sibTrans" cxnId="{47015B1E-859F-45A2-9C42-CD2D4946D79E}">
      <dgm:prSet/>
      <dgm:spPr/>
      <dgm:t>
        <a:bodyPr/>
        <a:lstStyle/>
        <a:p>
          <a:endParaRPr lang="pt-PT"/>
        </a:p>
      </dgm:t>
    </dgm:pt>
    <dgm:pt modelId="{5F75D75C-6428-4093-A7F8-AA73D0E5A351}" type="pres">
      <dgm:prSet presAssocID="{6D326537-805F-4D85-94C6-67FD10AF1259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A1C52E75-5309-40C5-8AAB-CAFBA9272AEA}" type="pres">
      <dgm:prSet presAssocID="{603BF31B-87A3-403B-B8E4-AE5A585F211D}" presName="centerShape" presStyleLbl="node0" presStyleIdx="0" presStyleCnt="1"/>
      <dgm:spPr/>
    </dgm:pt>
    <dgm:pt modelId="{DA5E3C0F-A692-4A02-AADE-EF8D40750B9D}" type="pres">
      <dgm:prSet presAssocID="{15B5F42F-CCDE-4318-A1E0-F8C5FD2F20E1}" presName="Name9" presStyleLbl="parChTrans1D2" presStyleIdx="0" presStyleCnt="6"/>
      <dgm:spPr/>
    </dgm:pt>
    <dgm:pt modelId="{22059A09-C905-40E2-A428-DFD288C141F2}" type="pres">
      <dgm:prSet presAssocID="{15B5F42F-CCDE-4318-A1E0-F8C5FD2F20E1}" presName="connTx" presStyleLbl="parChTrans1D2" presStyleIdx="0" presStyleCnt="6"/>
      <dgm:spPr/>
    </dgm:pt>
    <dgm:pt modelId="{1409E67A-3884-4E60-BDB0-BB4CC82FA493}" type="pres">
      <dgm:prSet presAssocID="{67BEA9CE-9AF8-48CD-A731-23D29599E57E}" presName="node" presStyleLbl="node1" presStyleIdx="0" presStyleCnt="6">
        <dgm:presLayoutVars>
          <dgm:bulletEnabled val="1"/>
        </dgm:presLayoutVars>
      </dgm:prSet>
      <dgm:spPr/>
    </dgm:pt>
    <dgm:pt modelId="{302CDD6E-9399-4BC0-80FF-9651DD594F4B}" type="pres">
      <dgm:prSet presAssocID="{4B57BD4F-BFC9-4F46-B57B-644C421B2A7F}" presName="Name9" presStyleLbl="parChTrans1D2" presStyleIdx="1" presStyleCnt="6"/>
      <dgm:spPr/>
    </dgm:pt>
    <dgm:pt modelId="{F036FF9F-18AA-45AC-97B6-625007613E2C}" type="pres">
      <dgm:prSet presAssocID="{4B57BD4F-BFC9-4F46-B57B-644C421B2A7F}" presName="connTx" presStyleLbl="parChTrans1D2" presStyleIdx="1" presStyleCnt="6"/>
      <dgm:spPr/>
    </dgm:pt>
    <dgm:pt modelId="{6954268D-946E-435C-BFA7-1B7878CAECBF}" type="pres">
      <dgm:prSet presAssocID="{F2E9865D-1AD5-4AF7-BD3A-52EC19488827}" presName="node" presStyleLbl="node1" presStyleIdx="1" presStyleCnt="6">
        <dgm:presLayoutVars>
          <dgm:bulletEnabled val="1"/>
        </dgm:presLayoutVars>
      </dgm:prSet>
      <dgm:spPr/>
    </dgm:pt>
    <dgm:pt modelId="{7946518A-0890-4312-84DC-E2375256C00C}" type="pres">
      <dgm:prSet presAssocID="{9E70B0E8-17F9-4B7E-B48A-4B958E26235D}" presName="Name9" presStyleLbl="parChTrans1D2" presStyleIdx="2" presStyleCnt="6"/>
      <dgm:spPr/>
    </dgm:pt>
    <dgm:pt modelId="{2E563E60-0203-4626-BCC0-C4AA91A2AF4F}" type="pres">
      <dgm:prSet presAssocID="{9E70B0E8-17F9-4B7E-B48A-4B958E26235D}" presName="connTx" presStyleLbl="parChTrans1D2" presStyleIdx="2" presStyleCnt="6"/>
      <dgm:spPr/>
    </dgm:pt>
    <dgm:pt modelId="{79DF2E9C-2DD4-4052-92A2-3C941C2ED0FD}" type="pres">
      <dgm:prSet presAssocID="{4F2B3402-536B-4DB7-8596-A1D93CD99B9D}" presName="node" presStyleLbl="node1" presStyleIdx="2" presStyleCnt="6">
        <dgm:presLayoutVars>
          <dgm:bulletEnabled val="1"/>
        </dgm:presLayoutVars>
      </dgm:prSet>
      <dgm:spPr/>
    </dgm:pt>
    <dgm:pt modelId="{718D418E-FF05-4F3A-9B6B-C9E83F65AB4D}" type="pres">
      <dgm:prSet presAssocID="{2D317996-0182-46BF-B66D-B4DBEDDB71A7}" presName="Name9" presStyleLbl="parChTrans1D2" presStyleIdx="3" presStyleCnt="6"/>
      <dgm:spPr/>
    </dgm:pt>
    <dgm:pt modelId="{FD10A965-0A2A-46D1-B3A5-5A6F48DAA03F}" type="pres">
      <dgm:prSet presAssocID="{2D317996-0182-46BF-B66D-B4DBEDDB71A7}" presName="connTx" presStyleLbl="parChTrans1D2" presStyleIdx="3" presStyleCnt="6"/>
      <dgm:spPr/>
    </dgm:pt>
    <dgm:pt modelId="{D120894C-D1BC-4698-9597-F9523259460A}" type="pres">
      <dgm:prSet presAssocID="{72871F53-8AC6-4511-BAE6-2B79685CF2AC}" presName="node" presStyleLbl="node1" presStyleIdx="3" presStyleCnt="6">
        <dgm:presLayoutVars>
          <dgm:bulletEnabled val="1"/>
        </dgm:presLayoutVars>
      </dgm:prSet>
      <dgm:spPr/>
    </dgm:pt>
    <dgm:pt modelId="{163431C6-F48F-4503-BBC2-23EF72E2CCAF}" type="pres">
      <dgm:prSet presAssocID="{41B241D8-D392-4D5C-93F1-45E7D501215D}" presName="Name9" presStyleLbl="parChTrans1D2" presStyleIdx="4" presStyleCnt="6"/>
      <dgm:spPr/>
    </dgm:pt>
    <dgm:pt modelId="{92E7F579-36E5-4002-9160-11FDAF65F7ED}" type="pres">
      <dgm:prSet presAssocID="{41B241D8-D392-4D5C-93F1-45E7D501215D}" presName="connTx" presStyleLbl="parChTrans1D2" presStyleIdx="4" presStyleCnt="6"/>
      <dgm:spPr/>
    </dgm:pt>
    <dgm:pt modelId="{0DB1E054-967C-4980-A402-1A9FA25A1078}" type="pres">
      <dgm:prSet presAssocID="{3EB0FB44-2ECF-490E-8070-AFC2E3BECE17}" presName="node" presStyleLbl="node1" presStyleIdx="4" presStyleCnt="6">
        <dgm:presLayoutVars>
          <dgm:bulletEnabled val="1"/>
        </dgm:presLayoutVars>
      </dgm:prSet>
      <dgm:spPr/>
    </dgm:pt>
    <dgm:pt modelId="{4A2A87A2-C950-40ED-B1D3-38B5E1EC6739}" type="pres">
      <dgm:prSet presAssocID="{E11D0F46-B2F0-4D06-BBFB-11AF16C964D7}" presName="Name9" presStyleLbl="parChTrans1D2" presStyleIdx="5" presStyleCnt="6"/>
      <dgm:spPr/>
    </dgm:pt>
    <dgm:pt modelId="{BD7F8165-65E1-47BD-A07D-FB0A40B7868D}" type="pres">
      <dgm:prSet presAssocID="{E11D0F46-B2F0-4D06-BBFB-11AF16C964D7}" presName="connTx" presStyleLbl="parChTrans1D2" presStyleIdx="5" presStyleCnt="6"/>
      <dgm:spPr/>
    </dgm:pt>
    <dgm:pt modelId="{25CD25A4-6DCE-4312-A611-B14031CB4828}" type="pres">
      <dgm:prSet presAssocID="{0EFAC9D0-7BF8-40AA-BBE8-E90AA9096606}" presName="node" presStyleLbl="node1" presStyleIdx="5" presStyleCnt="6">
        <dgm:presLayoutVars>
          <dgm:bulletEnabled val="1"/>
        </dgm:presLayoutVars>
      </dgm:prSet>
      <dgm:spPr/>
    </dgm:pt>
  </dgm:ptLst>
  <dgm:cxnLst>
    <dgm:cxn modelId="{4F523E18-0377-41A1-B61F-788E02F236AB}" type="presOf" srcId="{4B57BD4F-BFC9-4F46-B57B-644C421B2A7F}" destId="{302CDD6E-9399-4BC0-80FF-9651DD594F4B}" srcOrd="0" destOrd="0" presId="urn:microsoft.com/office/officeart/2005/8/layout/radial1"/>
    <dgm:cxn modelId="{47015B1E-859F-45A2-9C42-CD2D4946D79E}" srcId="{603BF31B-87A3-403B-B8E4-AE5A585F211D}" destId="{0EFAC9D0-7BF8-40AA-BBE8-E90AA9096606}" srcOrd="5" destOrd="0" parTransId="{E11D0F46-B2F0-4D06-BBFB-11AF16C964D7}" sibTransId="{656F2534-941C-4667-98AA-F5BEDED684E9}"/>
    <dgm:cxn modelId="{D3E8442A-99F6-43DD-94A2-AA7A75C24CB9}" srcId="{603BF31B-87A3-403B-B8E4-AE5A585F211D}" destId="{F2E9865D-1AD5-4AF7-BD3A-52EC19488827}" srcOrd="1" destOrd="0" parTransId="{4B57BD4F-BFC9-4F46-B57B-644C421B2A7F}" sibTransId="{FC84C1A3-4A5F-47F7-82FA-13155E8B1EBA}"/>
    <dgm:cxn modelId="{1012522D-8C57-46BE-B22A-65D13056145E}" srcId="{6D326537-805F-4D85-94C6-67FD10AF1259}" destId="{603BF31B-87A3-403B-B8E4-AE5A585F211D}" srcOrd="0" destOrd="0" parTransId="{0405B4AA-07B1-4D32-8602-24160CD9F52E}" sibTransId="{F21FA4BE-6394-4DA4-A163-92821F80CF27}"/>
    <dgm:cxn modelId="{B5346535-CE60-4846-B319-79BC9B448EEE}" type="presOf" srcId="{41B241D8-D392-4D5C-93F1-45E7D501215D}" destId="{92E7F579-36E5-4002-9160-11FDAF65F7ED}" srcOrd="1" destOrd="0" presId="urn:microsoft.com/office/officeart/2005/8/layout/radial1"/>
    <dgm:cxn modelId="{87A90437-471F-40B4-90B3-65A4B432D831}" type="presOf" srcId="{15B5F42F-CCDE-4318-A1E0-F8C5FD2F20E1}" destId="{22059A09-C905-40E2-A428-DFD288C141F2}" srcOrd="1" destOrd="0" presId="urn:microsoft.com/office/officeart/2005/8/layout/radial1"/>
    <dgm:cxn modelId="{98799E65-6D32-41F4-A003-7F4159736DB6}" type="presOf" srcId="{6D326537-805F-4D85-94C6-67FD10AF1259}" destId="{5F75D75C-6428-4093-A7F8-AA73D0E5A351}" srcOrd="0" destOrd="0" presId="urn:microsoft.com/office/officeart/2005/8/layout/radial1"/>
    <dgm:cxn modelId="{CAB37448-F6D7-4B81-B41A-2E5872D8D0AC}" type="presOf" srcId="{4B57BD4F-BFC9-4F46-B57B-644C421B2A7F}" destId="{F036FF9F-18AA-45AC-97B6-625007613E2C}" srcOrd="1" destOrd="0" presId="urn:microsoft.com/office/officeart/2005/8/layout/radial1"/>
    <dgm:cxn modelId="{9FAC7B48-9AB9-40AF-B17D-0134C3FCF09D}" type="presOf" srcId="{E11D0F46-B2F0-4D06-BBFB-11AF16C964D7}" destId="{BD7F8165-65E1-47BD-A07D-FB0A40B7868D}" srcOrd="1" destOrd="0" presId="urn:microsoft.com/office/officeart/2005/8/layout/radial1"/>
    <dgm:cxn modelId="{5315ED6B-2769-4CEA-9362-AF77149F44E7}" type="presOf" srcId="{67BEA9CE-9AF8-48CD-A731-23D29599E57E}" destId="{1409E67A-3884-4E60-BDB0-BB4CC82FA493}" srcOrd="0" destOrd="0" presId="urn:microsoft.com/office/officeart/2005/8/layout/radial1"/>
    <dgm:cxn modelId="{42F31B82-C6A6-4E46-8011-11737894752B}" type="presOf" srcId="{4F2B3402-536B-4DB7-8596-A1D93CD99B9D}" destId="{79DF2E9C-2DD4-4052-92A2-3C941C2ED0FD}" srcOrd="0" destOrd="0" presId="urn:microsoft.com/office/officeart/2005/8/layout/radial1"/>
    <dgm:cxn modelId="{0F2B9889-29BE-4A43-A642-3196188842BF}" type="presOf" srcId="{9E70B0E8-17F9-4B7E-B48A-4B958E26235D}" destId="{7946518A-0890-4312-84DC-E2375256C00C}" srcOrd="0" destOrd="0" presId="urn:microsoft.com/office/officeart/2005/8/layout/radial1"/>
    <dgm:cxn modelId="{8D7242A1-9A5C-43DE-BF88-20DE76657875}" type="presOf" srcId="{2D317996-0182-46BF-B66D-B4DBEDDB71A7}" destId="{FD10A965-0A2A-46D1-B3A5-5A6F48DAA03F}" srcOrd="1" destOrd="0" presId="urn:microsoft.com/office/officeart/2005/8/layout/radial1"/>
    <dgm:cxn modelId="{B5774CAD-8424-431C-8762-8A38B72668CF}" srcId="{603BF31B-87A3-403B-B8E4-AE5A585F211D}" destId="{67BEA9CE-9AF8-48CD-A731-23D29599E57E}" srcOrd="0" destOrd="0" parTransId="{15B5F42F-CCDE-4318-A1E0-F8C5FD2F20E1}" sibTransId="{ECC9222B-246E-46F5-9D0A-BC3E805C6727}"/>
    <dgm:cxn modelId="{990D53B8-5F20-4A6B-9F6D-14BCF69BB41D}" srcId="{603BF31B-87A3-403B-B8E4-AE5A585F211D}" destId="{3EB0FB44-2ECF-490E-8070-AFC2E3BECE17}" srcOrd="4" destOrd="0" parTransId="{41B241D8-D392-4D5C-93F1-45E7D501215D}" sibTransId="{4294D243-96E7-4531-B9EA-1F8E4DFC0A4B}"/>
    <dgm:cxn modelId="{0AB23CB9-9CE6-4CA8-A812-91884D933155}" type="presOf" srcId="{2D317996-0182-46BF-B66D-B4DBEDDB71A7}" destId="{718D418E-FF05-4F3A-9B6B-C9E83F65AB4D}" srcOrd="0" destOrd="0" presId="urn:microsoft.com/office/officeart/2005/8/layout/radial1"/>
    <dgm:cxn modelId="{1FD440BD-BD96-4992-91D8-3E566E0697B7}" type="presOf" srcId="{F2E9865D-1AD5-4AF7-BD3A-52EC19488827}" destId="{6954268D-946E-435C-BFA7-1B7878CAECBF}" srcOrd="0" destOrd="0" presId="urn:microsoft.com/office/officeart/2005/8/layout/radial1"/>
    <dgm:cxn modelId="{D479F6D1-055B-4535-A23A-AB67BCB07883}" type="presOf" srcId="{15B5F42F-CCDE-4318-A1E0-F8C5FD2F20E1}" destId="{DA5E3C0F-A692-4A02-AADE-EF8D40750B9D}" srcOrd="0" destOrd="0" presId="urn:microsoft.com/office/officeart/2005/8/layout/radial1"/>
    <dgm:cxn modelId="{12A26EDF-47FE-4279-AEC2-32DA89C97D54}" type="presOf" srcId="{3EB0FB44-2ECF-490E-8070-AFC2E3BECE17}" destId="{0DB1E054-967C-4980-A402-1A9FA25A1078}" srcOrd="0" destOrd="0" presId="urn:microsoft.com/office/officeart/2005/8/layout/radial1"/>
    <dgm:cxn modelId="{2B97E7E8-949A-4320-AFF6-B48B0376D32D}" type="presOf" srcId="{41B241D8-D392-4D5C-93F1-45E7D501215D}" destId="{163431C6-F48F-4503-BBC2-23EF72E2CCAF}" srcOrd="0" destOrd="0" presId="urn:microsoft.com/office/officeart/2005/8/layout/radial1"/>
    <dgm:cxn modelId="{C415F2EF-ACD6-4BBC-ACAD-C996F51FDA49}" type="presOf" srcId="{9E70B0E8-17F9-4B7E-B48A-4B958E26235D}" destId="{2E563E60-0203-4626-BCC0-C4AA91A2AF4F}" srcOrd="1" destOrd="0" presId="urn:microsoft.com/office/officeart/2005/8/layout/radial1"/>
    <dgm:cxn modelId="{979A7DF1-4E2A-4765-8353-841D8B30EFE7}" type="presOf" srcId="{0EFAC9D0-7BF8-40AA-BBE8-E90AA9096606}" destId="{25CD25A4-6DCE-4312-A611-B14031CB4828}" srcOrd="0" destOrd="0" presId="urn:microsoft.com/office/officeart/2005/8/layout/radial1"/>
    <dgm:cxn modelId="{8BCAF0F5-AEA7-447E-9E67-4CC7F3629700}" type="presOf" srcId="{72871F53-8AC6-4511-BAE6-2B79685CF2AC}" destId="{D120894C-D1BC-4698-9597-F9523259460A}" srcOrd="0" destOrd="0" presId="urn:microsoft.com/office/officeart/2005/8/layout/radial1"/>
    <dgm:cxn modelId="{CA0769F7-9CD8-4233-86A6-A6C0E10A1ED3}" type="presOf" srcId="{603BF31B-87A3-403B-B8E4-AE5A585F211D}" destId="{A1C52E75-5309-40C5-8AAB-CAFBA9272AEA}" srcOrd="0" destOrd="0" presId="urn:microsoft.com/office/officeart/2005/8/layout/radial1"/>
    <dgm:cxn modelId="{2875DBFA-A40B-4B0E-B44E-A67B9A549E2C}" type="presOf" srcId="{E11D0F46-B2F0-4D06-BBFB-11AF16C964D7}" destId="{4A2A87A2-C950-40ED-B1D3-38B5E1EC6739}" srcOrd="0" destOrd="0" presId="urn:microsoft.com/office/officeart/2005/8/layout/radial1"/>
    <dgm:cxn modelId="{1405B0FB-4050-4068-8F48-DE8A3A561C78}" srcId="{603BF31B-87A3-403B-B8E4-AE5A585F211D}" destId="{4F2B3402-536B-4DB7-8596-A1D93CD99B9D}" srcOrd="2" destOrd="0" parTransId="{9E70B0E8-17F9-4B7E-B48A-4B958E26235D}" sibTransId="{A2C6306D-861B-4E2A-81D7-7357825F91B7}"/>
    <dgm:cxn modelId="{EDABF8FE-1C87-40F5-9C53-E9CF1EFA111A}" srcId="{603BF31B-87A3-403B-B8E4-AE5A585F211D}" destId="{72871F53-8AC6-4511-BAE6-2B79685CF2AC}" srcOrd="3" destOrd="0" parTransId="{2D317996-0182-46BF-B66D-B4DBEDDB71A7}" sibTransId="{4C89790A-CF19-4B71-872D-A1C94B8D477B}"/>
    <dgm:cxn modelId="{D2D1A147-95BC-4E9A-BDBA-62A85A51D11B}" type="presParOf" srcId="{5F75D75C-6428-4093-A7F8-AA73D0E5A351}" destId="{A1C52E75-5309-40C5-8AAB-CAFBA9272AEA}" srcOrd="0" destOrd="0" presId="urn:microsoft.com/office/officeart/2005/8/layout/radial1"/>
    <dgm:cxn modelId="{C704261D-B2B7-4CA2-8887-BD0919642A3F}" type="presParOf" srcId="{5F75D75C-6428-4093-A7F8-AA73D0E5A351}" destId="{DA5E3C0F-A692-4A02-AADE-EF8D40750B9D}" srcOrd="1" destOrd="0" presId="urn:microsoft.com/office/officeart/2005/8/layout/radial1"/>
    <dgm:cxn modelId="{2A2D6AF8-00A0-487E-AE94-14391EE51857}" type="presParOf" srcId="{DA5E3C0F-A692-4A02-AADE-EF8D40750B9D}" destId="{22059A09-C905-40E2-A428-DFD288C141F2}" srcOrd="0" destOrd="0" presId="urn:microsoft.com/office/officeart/2005/8/layout/radial1"/>
    <dgm:cxn modelId="{E0F229DF-3F13-4BB3-AEB0-AE0400110B2E}" type="presParOf" srcId="{5F75D75C-6428-4093-A7F8-AA73D0E5A351}" destId="{1409E67A-3884-4E60-BDB0-BB4CC82FA493}" srcOrd="2" destOrd="0" presId="urn:microsoft.com/office/officeart/2005/8/layout/radial1"/>
    <dgm:cxn modelId="{21EABB1E-4A93-40BA-8458-B3F5BC5991CC}" type="presParOf" srcId="{5F75D75C-6428-4093-A7F8-AA73D0E5A351}" destId="{302CDD6E-9399-4BC0-80FF-9651DD594F4B}" srcOrd="3" destOrd="0" presId="urn:microsoft.com/office/officeart/2005/8/layout/radial1"/>
    <dgm:cxn modelId="{7AC799F4-2776-4FBE-A270-37B0D0562C4F}" type="presParOf" srcId="{302CDD6E-9399-4BC0-80FF-9651DD594F4B}" destId="{F036FF9F-18AA-45AC-97B6-625007613E2C}" srcOrd="0" destOrd="0" presId="urn:microsoft.com/office/officeart/2005/8/layout/radial1"/>
    <dgm:cxn modelId="{BDA63ABA-C532-4F95-B951-87577C23CBAF}" type="presParOf" srcId="{5F75D75C-6428-4093-A7F8-AA73D0E5A351}" destId="{6954268D-946E-435C-BFA7-1B7878CAECBF}" srcOrd="4" destOrd="0" presId="urn:microsoft.com/office/officeart/2005/8/layout/radial1"/>
    <dgm:cxn modelId="{E7AE673B-5207-4CC6-871B-F246E7E9F909}" type="presParOf" srcId="{5F75D75C-6428-4093-A7F8-AA73D0E5A351}" destId="{7946518A-0890-4312-84DC-E2375256C00C}" srcOrd="5" destOrd="0" presId="urn:microsoft.com/office/officeart/2005/8/layout/radial1"/>
    <dgm:cxn modelId="{44A80D1E-D3E8-4758-B53D-A214ECC4C2B6}" type="presParOf" srcId="{7946518A-0890-4312-84DC-E2375256C00C}" destId="{2E563E60-0203-4626-BCC0-C4AA91A2AF4F}" srcOrd="0" destOrd="0" presId="urn:microsoft.com/office/officeart/2005/8/layout/radial1"/>
    <dgm:cxn modelId="{9C970434-226D-42A4-A2F8-84C63F9707A2}" type="presParOf" srcId="{5F75D75C-6428-4093-A7F8-AA73D0E5A351}" destId="{79DF2E9C-2DD4-4052-92A2-3C941C2ED0FD}" srcOrd="6" destOrd="0" presId="urn:microsoft.com/office/officeart/2005/8/layout/radial1"/>
    <dgm:cxn modelId="{E6D6567F-C1FC-435C-8407-5B27B2A0052B}" type="presParOf" srcId="{5F75D75C-6428-4093-A7F8-AA73D0E5A351}" destId="{718D418E-FF05-4F3A-9B6B-C9E83F65AB4D}" srcOrd="7" destOrd="0" presId="urn:microsoft.com/office/officeart/2005/8/layout/radial1"/>
    <dgm:cxn modelId="{ABD5B2F2-F380-4ECB-85CD-7625EDE5A26F}" type="presParOf" srcId="{718D418E-FF05-4F3A-9B6B-C9E83F65AB4D}" destId="{FD10A965-0A2A-46D1-B3A5-5A6F48DAA03F}" srcOrd="0" destOrd="0" presId="urn:microsoft.com/office/officeart/2005/8/layout/radial1"/>
    <dgm:cxn modelId="{87F540CA-0AA0-4D2B-93CB-83EDECA628D3}" type="presParOf" srcId="{5F75D75C-6428-4093-A7F8-AA73D0E5A351}" destId="{D120894C-D1BC-4698-9597-F9523259460A}" srcOrd="8" destOrd="0" presId="urn:microsoft.com/office/officeart/2005/8/layout/radial1"/>
    <dgm:cxn modelId="{FBBB8FBA-EDBC-46A4-88C7-E674F59CE3AA}" type="presParOf" srcId="{5F75D75C-6428-4093-A7F8-AA73D0E5A351}" destId="{163431C6-F48F-4503-BBC2-23EF72E2CCAF}" srcOrd="9" destOrd="0" presId="urn:microsoft.com/office/officeart/2005/8/layout/radial1"/>
    <dgm:cxn modelId="{C33D4A01-D510-48BC-8455-697B40136C5C}" type="presParOf" srcId="{163431C6-F48F-4503-BBC2-23EF72E2CCAF}" destId="{92E7F579-36E5-4002-9160-11FDAF65F7ED}" srcOrd="0" destOrd="0" presId="urn:microsoft.com/office/officeart/2005/8/layout/radial1"/>
    <dgm:cxn modelId="{575E833A-AFDA-44AE-BD80-068F80134EFA}" type="presParOf" srcId="{5F75D75C-6428-4093-A7F8-AA73D0E5A351}" destId="{0DB1E054-967C-4980-A402-1A9FA25A1078}" srcOrd="10" destOrd="0" presId="urn:microsoft.com/office/officeart/2005/8/layout/radial1"/>
    <dgm:cxn modelId="{37C7510C-8C1A-484F-97AE-C694CD0DBF6F}" type="presParOf" srcId="{5F75D75C-6428-4093-A7F8-AA73D0E5A351}" destId="{4A2A87A2-C950-40ED-B1D3-38B5E1EC6739}" srcOrd="11" destOrd="0" presId="urn:microsoft.com/office/officeart/2005/8/layout/radial1"/>
    <dgm:cxn modelId="{B8839DD9-73B3-4BAC-B49A-079870E667C7}" type="presParOf" srcId="{4A2A87A2-C950-40ED-B1D3-38B5E1EC6739}" destId="{BD7F8165-65E1-47BD-A07D-FB0A40B7868D}" srcOrd="0" destOrd="0" presId="urn:microsoft.com/office/officeart/2005/8/layout/radial1"/>
    <dgm:cxn modelId="{A8098A56-079F-4449-B075-677D06EC5DF6}" type="presParOf" srcId="{5F75D75C-6428-4093-A7F8-AA73D0E5A351}" destId="{25CD25A4-6DCE-4312-A611-B14031CB4828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C52E75-5309-40C5-8AAB-CAFBA9272AEA}">
      <dsp:nvSpPr>
        <dsp:cNvPr id="0" name=""/>
        <dsp:cNvSpPr/>
      </dsp:nvSpPr>
      <dsp:spPr>
        <a:xfrm>
          <a:off x="3317797" y="1963130"/>
          <a:ext cx="1492405" cy="1492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kern="1200" dirty="0"/>
            <a:t>Arquiteturas</a:t>
          </a:r>
        </a:p>
      </dsp:txBody>
      <dsp:txXfrm>
        <a:off x="3536355" y="2181688"/>
        <a:ext cx="1055289" cy="1055289"/>
      </dsp:txXfrm>
    </dsp:sp>
    <dsp:sp modelId="{DA5E3C0F-A692-4A02-AADE-EF8D40750B9D}">
      <dsp:nvSpPr>
        <dsp:cNvPr id="0" name=""/>
        <dsp:cNvSpPr/>
      </dsp:nvSpPr>
      <dsp:spPr>
        <a:xfrm rot="16200000">
          <a:off x="3838366" y="1720972"/>
          <a:ext cx="451266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451266" y="165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500" kern="1200"/>
        </a:p>
      </dsp:txBody>
      <dsp:txXfrm>
        <a:off x="4052718" y="1726216"/>
        <a:ext cx="22563" cy="22563"/>
      </dsp:txXfrm>
    </dsp:sp>
    <dsp:sp modelId="{1409E67A-3884-4E60-BDB0-BB4CC82FA493}">
      <dsp:nvSpPr>
        <dsp:cNvPr id="0" name=""/>
        <dsp:cNvSpPr/>
      </dsp:nvSpPr>
      <dsp:spPr>
        <a:xfrm>
          <a:off x="3317797" y="19459"/>
          <a:ext cx="1492405" cy="1492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pt-PT" sz="900" b="1" kern="1200" dirty="0">
              <a:solidFill>
                <a:schemeClr val="bg1"/>
              </a:solidFill>
            </a:rPr>
            <a:t>RPC (</a:t>
          </a:r>
          <a:r>
            <a:rPr lang="pt-PT" sz="900" b="1" kern="1200" dirty="0" err="1">
              <a:solidFill>
                <a:schemeClr val="bg1"/>
              </a:solidFill>
            </a:rPr>
            <a:t>Remote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b="1" kern="1200" dirty="0" err="1">
              <a:solidFill>
                <a:schemeClr val="bg1"/>
              </a:solidFill>
            </a:rPr>
            <a:t>Procedure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b="1" kern="1200" dirty="0" err="1">
              <a:solidFill>
                <a:schemeClr val="bg1"/>
              </a:solidFill>
            </a:rPr>
            <a:t>Call</a:t>
          </a:r>
          <a:r>
            <a:rPr lang="pt-PT" sz="900" b="1" kern="1200" dirty="0">
              <a:solidFill>
                <a:schemeClr val="bg1"/>
              </a:solidFill>
            </a:rPr>
            <a:t>) </a:t>
          </a:r>
          <a:r>
            <a:rPr lang="pt-PT" sz="900" b="1" kern="1200" dirty="0">
              <a:solidFill>
                <a:srgbClr val="92D050"/>
              </a:solidFill>
            </a:rPr>
            <a:t>-  </a:t>
          </a:r>
          <a:r>
            <a:rPr lang="pt-PT" sz="900" kern="1200" dirty="0">
              <a:solidFill>
                <a:srgbClr val="92D050"/>
              </a:solidFill>
            </a:rPr>
            <a:t>chame funções ou métodos de outro sistema remoto como se fossem locais.</a:t>
          </a:r>
          <a:endParaRPr lang="pt-PT" sz="900" kern="1200" dirty="0"/>
        </a:p>
      </dsp:txBody>
      <dsp:txXfrm>
        <a:off x="3536355" y="238017"/>
        <a:ext cx="1055289" cy="1055289"/>
      </dsp:txXfrm>
    </dsp:sp>
    <dsp:sp modelId="{302CDD6E-9399-4BC0-80FF-9651DD594F4B}">
      <dsp:nvSpPr>
        <dsp:cNvPr id="0" name=""/>
        <dsp:cNvSpPr/>
      </dsp:nvSpPr>
      <dsp:spPr>
        <a:xfrm rot="19800000">
          <a:off x="4680001" y="2206890"/>
          <a:ext cx="451266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451266" y="165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500" kern="1200"/>
        </a:p>
      </dsp:txBody>
      <dsp:txXfrm>
        <a:off x="4894352" y="2212133"/>
        <a:ext cx="22563" cy="22563"/>
      </dsp:txXfrm>
    </dsp:sp>
    <dsp:sp modelId="{6954268D-946E-435C-BFA7-1B7878CAECBF}">
      <dsp:nvSpPr>
        <dsp:cNvPr id="0" name=""/>
        <dsp:cNvSpPr/>
      </dsp:nvSpPr>
      <dsp:spPr>
        <a:xfrm>
          <a:off x="5001066" y="991295"/>
          <a:ext cx="1492405" cy="1492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pt-PT" sz="900" b="1" kern="1200" dirty="0" err="1">
              <a:solidFill>
                <a:schemeClr val="bg1"/>
              </a:solidFill>
            </a:rPr>
            <a:t>Event-Driven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kern="1200" dirty="0">
              <a:solidFill>
                <a:srgbClr val="92D050"/>
              </a:solidFill>
            </a:rPr>
            <a:t>-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kern="1200" dirty="0">
              <a:solidFill>
                <a:srgbClr val="92D050"/>
              </a:solidFill>
            </a:rPr>
            <a:t>Baseado em Eventos(</a:t>
          </a:r>
          <a:r>
            <a:rPr lang="pt-PT" sz="900" kern="1200" dirty="0" err="1">
              <a:solidFill>
                <a:srgbClr val="92D050"/>
              </a:solidFill>
            </a:rPr>
            <a:t>Mensageria</a:t>
          </a:r>
          <a:r>
            <a:rPr lang="pt-PT" sz="900" kern="1200" dirty="0">
              <a:solidFill>
                <a:srgbClr val="92D050"/>
              </a:solidFill>
            </a:rPr>
            <a:t>-Kafka)</a:t>
          </a:r>
          <a:endParaRPr lang="pt-PT" sz="900" kern="1200" dirty="0"/>
        </a:p>
      </dsp:txBody>
      <dsp:txXfrm>
        <a:off x="5219624" y="1209853"/>
        <a:ext cx="1055289" cy="1055289"/>
      </dsp:txXfrm>
    </dsp:sp>
    <dsp:sp modelId="{7946518A-0890-4312-84DC-E2375256C00C}">
      <dsp:nvSpPr>
        <dsp:cNvPr id="0" name=""/>
        <dsp:cNvSpPr/>
      </dsp:nvSpPr>
      <dsp:spPr>
        <a:xfrm rot="1800000">
          <a:off x="4680001" y="3178726"/>
          <a:ext cx="451266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451266" y="165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500" kern="1200"/>
        </a:p>
      </dsp:txBody>
      <dsp:txXfrm>
        <a:off x="4894352" y="3183969"/>
        <a:ext cx="22563" cy="22563"/>
      </dsp:txXfrm>
    </dsp:sp>
    <dsp:sp modelId="{79DF2E9C-2DD4-4052-92A2-3C941C2ED0FD}">
      <dsp:nvSpPr>
        <dsp:cNvPr id="0" name=""/>
        <dsp:cNvSpPr/>
      </dsp:nvSpPr>
      <dsp:spPr>
        <a:xfrm>
          <a:off x="5001066" y="2934966"/>
          <a:ext cx="1492405" cy="1492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pt-PT" sz="900" b="1" kern="1200" dirty="0">
              <a:solidFill>
                <a:schemeClr val="bg1"/>
              </a:solidFill>
            </a:rPr>
            <a:t>CQRS (</a:t>
          </a:r>
          <a:r>
            <a:rPr lang="pt-PT" sz="900" b="1" kern="1200" dirty="0" err="1">
              <a:solidFill>
                <a:schemeClr val="bg1"/>
              </a:solidFill>
            </a:rPr>
            <a:t>Command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b="1" kern="1200" dirty="0" err="1">
              <a:solidFill>
                <a:schemeClr val="bg1"/>
              </a:solidFill>
            </a:rPr>
            <a:t>Query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b="1" kern="1200" dirty="0" err="1">
              <a:solidFill>
                <a:schemeClr val="bg1"/>
              </a:solidFill>
            </a:rPr>
            <a:t>Responsibility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b="1" kern="1200" dirty="0" err="1">
              <a:solidFill>
                <a:schemeClr val="bg1"/>
              </a:solidFill>
            </a:rPr>
            <a:t>Segregation</a:t>
          </a:r>
          <a:r>
            <a:rPr lang="pt-PT" sz="900" b="1" kern="1200" dirty="0">
              <a:solidFill>
                <a:schemeClr val="bg1"/>
              </a:solidFill>
            </a:rPr>
            <a:t>) </a:t>
          </a:r>
          <a:r>
            <a:rPr lang="pt-PT" sz="900" kern="1200" dirty="0">
              <a:solidFill>
                <a:srgbClr val="92D050"/>
              </a:solidFill>
            </a:rPr>
            <a:t>- separa operações de leitura (</a:t>
          </a:r>
          <a:r>
            <a:rPr lang="pt-PT" sz="900" kern="1200" dirty="0" err="1">
              <a:solidFill>
                <a:srgbClr val="92D050"/>
              </a:solidFill>
            </a:rPr>
            <a:t>Query</a:t>
          </a:r>
          <a:r>
            <a:rPr lang="pt-PT" sz="900" kern="1200" dirty="0">
              <a:solidFill>
                <a:srgbClr val="92D050"/>
              </a:solidFill>
            </a:rPr>
            <a:t>) das operações de escrita (</a:t>
          </a:r>
          <a:r>
            <a:rPr lang="pt-PT" sz="900" kern="1200" dirty="0" err="1">
              <a:solidFill>
                <a:srgbClr val="92D050"/>
              </a:solidFill>
            </a:rPr>
            <a:t>Command</a:t>
          </a:r>
          <a:r>
            <a:rPr lang="pt-PT" sz="900" kern="1200" dirty="0">
              <a:solidFill>
                <a:srgbClr val="92D050"/>
              </a:solidFill>
            </a:rPr>
            <a:t>).</a:t>
          </a:r>
          <a:endParaRPr lang="pt-PT" sz="900" kern="1200" dirty="0"/>
        </a:p>
      </dsp:txBody>
      <dsp:txXfrm>
        <a:off x="5219624" y="3153524"/>
        <a:ext cx="1055289" cy="1055289"/>
      </dsp:txXfrm>
    </dsp:sp>
    <dsp:sp modelId="{718D418E-FF05-4F3A-9B6B-C9E83F65AB4D}">
      <dsp:nvSpPr>
        <dsp:cNvPr id="0" name=""/>
        <dsp:cNvSpPr/>
      </dsp:nvSpPr>
      <dsp:spPr>
        <a:xfrm rot="5400000">
          <a:off x="3838366" y="3664644"/>
          <a:ext cx="451266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451266" y="165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500" kern="1200"/>
        </a:p>
      </dsp:txBody>
      <dsp:txXfrm>
        <a:off x="4052718" y="3669887"/>
        <a:ext cx="22563" cy="22563"/>
      </dsp:txXfrm>
    </dsp:sp>
    <dsp:sp modelId="{D120894C-D1BC-4698-9597-F9523259460A}">
      <dsp:nvSpPr>
        <dsp:cNvPr id="0" name=""/>
        <dsp:cNvSpPr/>
      </dsp:nvSpPr>
      <dsp:spPr>
        <a:xfrm>
          <a:off x="3317797" y="3906802"/>
          <a:ext cx="1492405" cy="1492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pt-PT" sz="900" b="1" kern="1200" dirty="0">
              <a:solidFill>
                <a:schemeClr val="bg1"/>
              </a:solidFill>
            </a:rPr>
            <a:t>REST (</a:t>
          </a:r>
          <a:r>
            <a:rPr lang="pt-PT" sz="900" b="1" kern="1200" dirty="0" err="1">
              <a:solidFill>
                <a:schemeClr val="bg1"/>
              </a:solidFill>
            </a:rPr>
            <a:t>Representational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b="1" kern="1200" dirty="0" err="1">
              <a:solidFill>
                <a:schemeClr val="bg1"/>
              </a:solidFill>
            </a:rPr>
            <a:t>State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b="1" kern="1200" dirty="0" err="1">
              <a:solidFill>
                <a:schemeClr val="bg1"/>
              </a:solidFill>
            </a:rPr>
            <a:t>Transfer</a:t>
          </a:r>
          <a:r>
            <a:rPr lang="pt-PT" sz="900" b="1" kern="1200" dirty="0">
              <a:solidFill>
                <a:schemeClr val="bg1"/>
              </a:solidFill>
            </a:rPr>
            <a:t>) </a:t>
          </a:r>
          <a:r>
            <a:rPr lang="pt-PT" sz="900" b="1" kern="1200" dirty="0">
              <a:solidFill>
                <a:srgbClr val="92D050"/>
              </a:solidFill>
            </a:rPr>
            <a:t>- </a:t>
          </a:r>
          <a:r>
            <a:rPr lang="pt-PT" sz="900" kern="1200" dirty="0">
              <a:solidFill>
                <a:srgbClr val="92D050"/>
              </a:solidFill>
            </a:rPr>
            <a:t>Cliente e Servidor</a:t>
          </a:r>
          <a:endParaRPr lang="pt-PT" sz="900" kern="1200" dirty="0"/>
        </a:p>
      </dsp:txBody>
      <dsp:txXfrm>
        <a:off x="3536355" y="4125360"/>
        <a:ext cx="1055289" cy="1055289"/>
      </dsp:txXfrm>
    </dsp:sp>
    <dsp:sp modelId="{163431C6-F48F-4503-BBC2-23EF72E2CCAF}">
      <dsp:nvSpPr>
        <dsp:cNvPr id="0" name=""/>
        <dsp:cNvSpPr/>
      </dsp:nvSpPr>
      <dsp:spPr>
        <a:xfrm rot="9000000">
          <a:off x="2996732" y="3178726"/>
          <a:ext cx="451266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451266" y="165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500" kern="1200"/>
        </a:p>
      </dsp:txBody>
      <dsp:txXfrm rot="10800000">
        <a:off x="3211083" y="3183969"/>
        <a:ext cx="22563" cy="22563"/>
      </dsp:txXfrm>
    </dsp:sp>
    <dsp:sp modelId="{0DB1E054-967C-4980-A402-1A9FA25A1078}">
      <dsp:nvSpPr>
        <dsp:cNvPr id="0" name=""/>
        <dsp:cNvSpPr/>
      </dsp:nvSpPr>
      <dsp:spPr>
        <a:xfrm>
          <a:off x="1634528" y="2934966"/>
          <a:ext cx="1492405" cy="1492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pt-PT" sz="900" b="1" kern="1200" dirty="0" err="1">
              <a:solidFill>
                <a:schemeClr val="bg1"/>
              </a:solidFill>
            </a:rPr>
            <a:t>Serveless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kern="1200" dirty="0">
              <a:solidFill>
                <a:srgbClr val="92D050"/>
              </a:solidFill>
            </a:rPr>
            <a:t>-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kern="1200" dirty="0">
              <a:solidFill>
                <a:srgbClr val="92D050"/>
              </a:solidFill>
            </a:rPr>
            <a:t>código roda na nuvem sem necessidade de gerenciar servidores.</a:t>
          </a:r>
          <a:endParaRPr lang="pt-PT" sz="900" kern="1200" dirty="0"/>
        </a:p>
      </dsp:txBody>
      <dsp:txXfrm>
        <a:off x="1853086" y="3153524"/>
        <a:ext cx="1055289" cy="1055289"/>
      </dsp:txXfrm>
    </dsp:sp>
    <dsp:sp modelId="{4A2A87A2-C950-40ED-B1D3-38B5E1EC6739}">
      <dsp:nvSpPr>
        <dsp:cNvPr id="0" name=""/>
        <dsp:cNvSpPr/>
      </dsp:nvSpPr>
      <dsp:spPr>
        <a:xfrm rot="12600000">
          <a:off x="2996732" y="2206890"/>
          <a:ext cx="451266" cy="33050"/>
        </a:xfrm>
        <a:custGeom>
          <a:avLst/>
          <a:gdLst/>
          <a:ahLst/>
          <a:cxnLst/>
          <a:rect l="0" t="0" r="0" b="0"/>
          <a:pathLst>
            <a:path>
              <a:moveTo>
                <a:pt x="0" y="16525"/>
              </a:moveTo>
              <a:lnTo>
                <a:pt x="451266" y="165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500" kern="1200"/>
        </a:p>
      </dsp:txBody>
      <dsp:txXfrm rot="10800000">
        <a:off x="3211083" y="2212133"/>
        <a:ext cx="22563" cy="22563"/>
      </dsp:txXfrm>
    </dsp:sp>
    <dsp:sp modelId="{25CD25A4-6DCE-4312-A611-B14031CB4828}">
      <dsp:nvSpPr>
        <dsp:cNvPr id="0" name=""/>
        <dsp:cNvSpPr/>
      </dsp:nvSpPr>
      <dsp:spPr>
        <a:xfrm>
          <a:off x="1634528" y="991295"/>
          <a:ext cx="1492405" cy="14924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pt-PT" sz="900" b="1" kern="1200" dirty="0" err="1">
              <a:solidFill>
                <a:schemeClr val="bg1"/>
              </a:solidFill>
            </a:rPr>
            <a:t>GraphQL</a:t>
          </a:r>
          <a:r>
            <a:rPr lang="pt-PT" sz="900" b="1" kern="1200" dirty="0">
              <a:solidFill>
                <a:schemeClr val="bg1"/>
              </a:solidFill>
            </a:rPr>
            <a:t> </a:t>
          </a:r>
          <a:r>
            <a:rPr lang="pt-PT" sz="900" kern="1200" dirty="0">
              <a:solidFill>
                <a:srgbClr val="92D050"/>
              </a:solidFill>
            </a:rPr>
            <a:t>– REST melhorado, permite escolher quais dados deseja receber da resposta</a:t>
          </a:r>
          <a:endParaRPr lang="pt-PT" sz="900" kern="1200" dirty="0"/>
        </a:p>
      </dsp:txBody>
      <dsp:txXfrm>
        <a:off x="1853086" y="1209853"/>
        <a:ext cx="1055289" cy="10552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131D4D-B318-42B9-996B-427904EDA271}" type="datetimeFigureOut">
              <a:rPr lang="pt-PT" smtClean="0"/>
              <a:t>18/02/2025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BFCF59-61C3-4297-B5B9-7EC1E8B42F3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7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137e3f2783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137e3f2783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14677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7362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600293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76003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548697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65551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PT" dirty="0"/>
              <a:t>Este modelo, criado por </a:t>
            </a:r>
            <a:r>
              <a:rPr lang="pt-PT" b="1" dirty="0"/>
              <a:t>Leonard Richardson</a:t>
            </a:r>
            <a:r>
              <a:rPr lang="pt-PT" dirty="0"/>
              <a:t>, classifica </a:t>
            </a:r>
            <a:r>
              <a:rPr lang="pt-PT" dirty="0" err="1"/>
              <a:t>APIs</a:t>
            </a:r>
            <a:r>
              <a:rPr lang="pt-PT" dirty="0"/>
              <a:t> </a:t>
            </a:r>
            <a:r>
              <a:rPr lang="pt-PT" dirty="0" err="1"/>
              <a:t>RESTful</a:t>
            </a:r>
            <a:r>
              <a:rPr lang="pt-PT" dirty="0"/>
              <a:t> em quatro níveis de maturidade, baseando-se na adoção dos princípios REST: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PT" b="1" dirty="0"/>
              <a:t>Nível 0: </a:t>
            </a:r>
            <a:r>
              <a:rPr lang="pt-PT" b="1" dirty="0" err="1"/>
              <a:t>APIs</a:t>
            </a:r>
            <a:r>
              <a:rPr lang="pt-PT" b="1" dirty="0"/>
              <a:t> Baseadas em RPC (</a:t>
            </a:r>
            <a:r>
              <a:rPr lang="pt-PT" b="1" dirty="0" err="1"/>
              <a:t>Remote</a:t>
            </a:r>
            <a:r>
              <a:rPr lang="pt-PT" b="1" dirty="0"/>
              <a:t> </a:t>
            </a:r>
            <a:r>
              <a:rPr lang="pt-PT" b="1" dirty="0" err="1"/>
              <a:t>Procedure</a:t>
            </a:r>
            <a:r>
              <a:rPr lang="pt-PT" b="1" dirty="0"/>
              <a:t> </a:t>
            </a:r>
            <a:r>
              <a:rPr lang="pt-PT" b="1" dirty="0" err="1"/>
              <a:t>Call</a:t>
            </a:r>
            <a:r>
              <a:rPr lang="pt-PT" b="1" dirty="0"/>
              <a:t>)</a:t>
            </a:r>
            <a:endParaRPr lang="pt-P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A API não segue princípios REST, usando um único </a:t>
            </a:r>
            <a:r>
              <a:rPr lang="pt-PT" dirty="0" err="1"/>
              <a:t>endpoint</a:t>
            </a:r>
            <a:r>
              <a:rPr lang="pt-PT" dirty="0"/>
              <a:t> (</a:t>
            </a:r>
            <a:r>
              <a:rPr lang="pt-PT" dirty="0" err="1"/>
              <a:t>ex</a:t>
            </a:r>
            <a:r>
              <a:rPr lang="pt-PT" dirty="0"/>
              <a:t>: /</a:t>
            </a:r>
            <a:r>
              <a:rPr lang="pt-PT" dirty="0" err="1"/>
              <a:t>api</a:t>
            </a:r>
            <a:r>
              <a:rPr lang="pt-PT" dirty="0"/>
              <a:t>) para diferentes operações.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Exemplo: Um serviço que recebe apenas requisições POST com um campo "</a:t>
            </a:r>
            <a:r>
              <a:rPr lang="pt-PT" dirty="0" err="1"/>
              <a:t>action</a:t>
            </a:r>
            <a:r>
              <a:rPr lang="pt-PT" dirty="0"/>
              <a:t>": "</a:t>
            </a:r>
            <a:r>
              <a:rPr lang="pt-PT" dirty="0" err="1"/>
              <a:t>getUser</a:t>
            </a:r>
            <a:r>
              <a:rPr lang="pt-PT" dirty="0"/>
              <a:t>".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PT" b="1" dirty="0"/>
              <a:t>Nível 1: Recursos Identificáveis</a:t>
            </a:r>
            <a:endParaRPr lang="pt-P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A API começa a estruturar as chamadas em torno de recursos, utilizando </a:t>
            </a:r>
            <a:r>
              <a:rPr lang="pt-PT" dirty="0" err="1"/>
              <a:t>URIs</a:t>
            </a:r>
            <a:r>
              <a:rPr lang="pt-PT" dirty="0"/>
              <a:t> significativas.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Exemplo: /</a:t>
            </a:r>
            <a:r>
              <a:rPr lang="pt-PT" dirty="0" err="1"/>
              <a:t>users</a:t>
            </a:r>
            <a:r>
              <a:rPr lang="pt-PT" dirty="0"/>
              <a:t>/123, /</a:t>
            </a:r>
            <a:r>
              <a:rPr lang="pt-PT" dirty="0" err="1"/>
              <a:t>products</a:t>
            </a:r>
            <a:r>
              <a:rPr lang="pt-PT" dirty="0"/>
              <a:t>/456.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No entanto, ainda pode usar um único método HTTP, como apenas POST.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PT" b="1" dirty="0"/>
              <a:t>Nível 2: Uso de Métodos HTTP</a:t>
            </a:r>
            <a:endParaRPr lang="pt-P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Além de estruturar os recursos, a API utiliza corretamente os métodos HTTP (GET, POST, PUT, DELETE).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Exemplo: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pt-PT" dirty="0"/>
              <a:t>GET /</a:t>
            </a:r>
            <a:r>
              <a:rPr lang="pt-PT" dirty="0" err="1"/>
              <a:t>users</a:t>
            </a:r>
            <a:r>
              <a:rPr lang="pt-PT" dirty="0"/>
              <a:t>/123 → Obtém um usuário.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pt-PT" dirty="0"/>
              <a:t>POST /</a:t>
            </a:r>
            <a:r>
              <a:rPr lang="pt-PT" dirty="0" err="1"/>
              <a:t>users</a:t>
            </a:r>
            <a:r>
              <a:rPr lang="pt-PT" dirty="0"/>
              <a:t> → Cria um usuário.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pt-PT" dirty="0"/>
              <a:t>PUT /</a:t>
            </a:r>
            <a:r>
              <a:rPr lang="pt-PT" dirty="0" err="1"/>
              <a:t>users</a:t>
            </a:r>
            <a:r>
              <a:rPr lang="pt-PT" dirty="0"/>
              <a:t>/123 → Atualiza um usuário.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pt-PT" dirty="0"/>
              <a:t>DELETE /</a:t>
            </a:r>
            <a:r>
              <a:rPr lang="pt-PT" dirty="0" err="1"/>
              <a:t>users</a:t>
            </a:r>
            <a:r>
              <a:rPr lang="pt-PT" dirty="0"/>
              <a:t>/123 → Exclui um usuário.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PT" b="1" dirty="0"/>
              <a:t>Nível 3: HATEOAS</a:t>
            </a:r>
            <a:r>
              <a:rPr lang="pt-PT" b="1"/>
              <a:t>(REYTÓS</a:t>
            </a:r>
            <a:r>
              <a:rPr lang="pt-PT" b="1" dirty="0"/>
              <a:t>) (</a:t>
            </a:r>
            <a:r>
              <a:rPr lang="pt-PT" b="1" dirty="0" err="1"/>
              <a:t>Hypermedia</a:t>
            </a:r>
            <a:r>
              <a:rPr lang="pt-PT" b="1" dirty="0"/>
              <a:t> as </a:t>
            </a:r>
            <a:r>
              <a:rPr lang="pt-PT" b="1" dirty="0" err="1"/>
              <a:t>the</a:t>
            </a:r>
            <a:r>
              <a:rPr lang="pt-PT" b="1" dirty="0"/>
              <a:t> </a:t>
            </a:r>
            <a:r>
              <a:rPr lang="pt-PT" b="1" dirty="0" err="1"/>
              <a:t>Engine</a:t>
            </a:r>
            <a:r>
              <a:rPr lang="pt-PT" b="1" dirty="0"/>
              <a:t> </a:t>
            </a:r>
            <a:r>
              <a:rPr lang="pt-PT" b="1" dirty="0" err="1"/>
              <a:t>of</a:t>
            </a:r>
            <a:r>
              <a:rPr lang="pt-PT" b="1" dirty="0"/>
              <a:t> </a:t>
            </a:r>
            <a:r>
              <a:rPr lang="pt-PT" b="1" dirty="0" err="1"/>
              <a:t>Application</a:t>
            </a:r>
            <a:r>
              <a:rPr lang="pt-PT" b="1" dirty="0"/>
              <a:t> </a:t>
            </a:r>
            <a:r>
              <a:rPr lang="pt-PT" b="1" dirty="0" err="1"/>
              <a:t>State</a:t>
            </a:r>
            <a:r>
              <a:rPr lang="pt-PT" b="1" dirty="0"/>
              <a:t>) – </a:t>
            </a:r>
            <a:r>
              <a:rPr lang="pt-PT" b="1" dirty="0" err="1"/>
              <a:t>Spotify</a:t>
            </a:r>
            <a:r>
              <a:rPr lang="pt-PT" b="1" dirty="0"/>
              <a:t> API tem isso</a:t>
            </a:r>
            <a:endParaRPr lang="pt-P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A API fornece links dentro das respostas para guiar os clientes sobre as próximas interações possíveis.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Exemplo de </a:t>
            </a:r>
            <a:r>
              <a:rPr lang="pt-PT" dirty="0" err="1"/>
              <a:t>resposta:json</a:t>
            </a:r>
            <a:endParaRPr lang="pt-P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 err="1"/>
              <a:t>CopiarEditar</a:t>
            </a:r>
            <a:endParaRPr lang="pt-PT" dirty="0"/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pt-PT" dirty="0"/>
              <a:t>{ "id": 123, "</a:t>
            </a:r>
            <a:r>
              <a:rPr lang="pt-PT" dirty="0" err="1"/>
              <a:t>name</a:t>
            </a:r>
            <a:r>
              <a:rPr lang="pt-PT" dirty="0"/>
              <a:t>": "João", "links": [ { "</a:t>
            </a:r>
            <a:r>
              <a:rPr lang="pt-PT" dirty="0" err="1"/>
              <a:t>rel</a:t>
            </a:r>
            <a:r>
              <a:rPr lang="pt-PT" dirty="0"/>
              <a:t>": "self", "</a:t>
            </a:r>
            <a:r>
              <a:rPr lang="pt-PT" dirty="0" err="1"/>
              <a:t>href</a:t>
            </a:r>
            <a:r>
              <a:rPr lang="pt-PT" dirty="0"/>
              <a:t>": "/</a:t>
            </a:r>
            <a:r>
              <a:rPr lang="pt-PT" dirty="0" err="1"/>
              <a:t>users</a:t>
            </a:r>
            <a:r>
              <a:rPr lang="pt-PT" dirty="0"/>
              <a:t>/123" }, { "</a:t>
            </a:r>
            <a:r>
              <a:rPr lang="pt-PT" dirty="0" err="1"/>
              <a:t>rel</a:t>
            </a:r>
            <a:r>
              <a:rPr lang="pt-PT" dirty="0"/>
              <a:t>": "</a:t>
            </a:r>
            <a:r>
              <a:rPr lang="pt-PT" dirty="0" err="1"/>
              <a:t>orders</a:t>
            </a:r>
            <a:r>
              <a:rPr lang="pt-PT" dirty="0"/>
              <a:t>", "</a:t>
            </a:r>
            <a:r>
              <a:rPr lang="pt-PT" dirty="0" err="1"/>
              <a:t>href</a:t>
            </a:r>
            <a:r>
              <a:rPr lang="pt-PT" dirty="0"/>
              <a:t>": "/</a:t>
            </a:r>
            <a:r>
              <a:rPr lang="pt-PT" dirty="0" err="1"/>
              <a:t>users</a:t>
            </a:r>
            <a:r>
              <a:rPr lang="pt-PT" dirty="0"/>
              <a:t>/123/</a:t>
            </a:r>
            <a:r>
              <a:rPr lang="pt-PT" dirty="0" err="1"/>
              <a:t>orders</a:t>
            </a:r>
            <a:r>
              <a:rPr lang="pt-PT" dirty="0"/>
              <a:t>" } ] }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dirty="0"/>
              <a:t>Isso permite que o cliente descubra dinamicamente as funcionalidades da API sem precisar de documentação rígida.</a:t>
            </a:r>
          </a:p>
          <a:p>
            <a:r>
              <a:rPr lang="pt-PT" dirty="0"/>
              <a:t>A maioria das </a:t>
            </a:r>
            <a:r>
              <a:rPr lang="pt-PT" dirty="0" err="1"/>
              <a:t>APIs</a:t>
            </a:r>
            <a:r>
              <a:rPr lang="pt-PT" dirty="0"/>
              <a:t> </a:t>
            </a:r>
            <a:r>
              <a:rPr lang="pt-PT" dirty="0" err="1"/>
              <a:t>RESTful</a:t>
            </a:r>
            <a:r>
              <a:rPr lang="pt-PT" dirty="0"/>
              <a:t> se encontra no </a:t>
            </a:r>
            <a:r>
              <a:rPr lang="pt-PT" b="1" dirty="0"/>
              <a:t>Nível 2</a:t>
            </a:r>
            <a:r>
              <a:rPr lang="pt-PT" dirty="0"/>
              <a:t>, pois a implementação completa de </a:t>
            </a:r>
            <a:r>
              <a:rPr lang="pt-PT" b="1" dirty="0"/>
              <a:t>HATEOAS (Nível 3)</a:t>
            </a:r>
            <a:r>
              <a:rPr lang="pt-PT" dirty="0"/>
              <a:t> não é muito comum na prática.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45282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9377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37e3f2783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37e3f2783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Ler os tópicos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1310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PT" b="1" dirty="0">
                <a:solidFill>
                  <a:schemeClr val="bg1"/>
                </a:solidFill>
              </a:rPr>
              <a:t>1. RPC (</a:t>
            </a:r>
            <a:r>
              <a:rPr lang="pt-PT" b="1" dirty="0" err="1">
                <a:solidFill>
                  <a:schemeClr val="bg1"/>
                </a:solidFill>
              </a:rPr>
              <a:t>Remote</a:t>
            </a:r>
            <a:r>
              <a:rPr lang="pt-PT" b="1" dirty="0">
                <a:solidFill>
                  <a:schemeClr val="bg1"/>
                </a:solidFill>
              </a:rPr>
              <a:t> </a:t>
            </a:r>
            <a:r>
              <a:rPr lang="pt-PT" b="1" dirty="0" err="1">
                <a:solidFill>
                  <a:schemeClr val="bg1"/>
                </a:solidFill>
              </a:rPr>
              <a:t>Procedure</a:t>
            </a:r>
            <a:r>
              <a:rPr lang="pt-PT" b="1" dirty="0">
                <a:solidFill>
                  <a:schemeClr val="bg1"/>
                </a:solidFill>
              </a:rPr>
              <a:t> </a:t>
            </a:r>
            <a:r>
              <a:rPr lang="pt-PT" b="1" dirty="0" err="1">
                <a:solidFill>
                  <a:schemeClr val="bg1"/>
                </a:solidFill>
              </a:rPr>
              <a:t>Call</a:t>
            </a:r>
            <a:r>
              <a:rPr lang="pt-PT" b="1" dirty="0">
                <a:solidFill>
                  <a:schemeClr val="bg1"/>
                </a:solidFill>
              </a:rPr>
              <a:t>)</a:t>
            </a:r>
          </a:p>
          <a:p>
            <a:r>
              <a:rPr lang="pt-PT" dirty="0">
                <a:solidFill>
                  <a:schemeClr val="bg1"/>
                </a:solidFill>
              </a:rPr>
              <a:t>O </a:t>
            </a:r>
            <a:r>
              <a:rPr lang="pt-PT" b="1" dirty="0">
                <a:solidFill>
                  <a:schemeClr val="bg1"/>
                </a:solidFill>
              </a:rPr>
              <a:t>RPC</a:t>
            </a:r>
            <a:r>
              <a:rPr lang="pt-PT" dirty="0">
                <a:solidFill>
                  <a:schemeClr val="bg1"/>
                </a:solidFill>
              </a:rPr>
              <a:t> permite que um sistema chame funções ou métodos de outro sistema remoto como se fossem locais.</a:t>
            </a:r>
          </a:p>
          <a:p>
            <a:r>
              <a:rPr lang="pt-PT" dirty="0">
                <a:solidFill>
                  <a:schemeClr val="bg1"/>
                </a:solidFill>
              </a:rPr>
              <a:t>🔹 </a:t>
            </a:r>
            <a:r>
              <a:rPr lang="pt-PT" b="1" dirty="0">
                <a:solidFill>
                  <a:schemeClr val="bg1"/>
                </a:solidFill>
              </a:rPr>
              <a:t>Características:</a:t>
            </a:r>
            <a:br>
              <a:rPr lang="pt-PT" dirty="0">
                <a:solidFill>
                  <a:schemeClr val="bg1"/>
                </a:solidFill>
              </a:rPr>
            </a:br>
            <a:r>
              <a:rPr lang="pt-PT" dirty="0">
                <a:solidFill>
                  <a:schemeClr val="bg1"/>
                </a:solidFill>
              </a:rPr>
              <a:t>✔️ Comunicação síncrona (aguarda a resposta).</a:t>
            </a:r>
            <a:br>
              <a:rPr lang="pt-PT" dirty="0">
                <a:solidFill>
                  <a:schemeClr val="bg1"/>
                </a:solidFill>
              </a:rPr>
            </a:br>
            <a:r>
              <a:rPr lang="pt-PT" dirty="0">
                <a:solidFill>
                  <a:schemeClr val="bg1"/>
                </a:solidFill>
              </a:rPr>
              <a:t>✔️ Usa protocolos como </a:t>
            </a:r>
            <a:r>
              <a:rPr lang="pt-PT" b="1" dirty="0" err="1">
                <a:solidFill>
                  <a:schemeClr val="bg1"/>
                </a:solidFill>
              </a:rPr>
              <a:t>gRPC</a:t>
            </a:r>
            <a:r>
              <a:rPr lang="pt-PT" b="1" dirty="0">
                <a:solidFill>
                  <a:schemeClr val="bg1"/>
                </a:solidFill>
              </a:rPr>
              <a:t>, JSON-RPC, XML-RPC</a:t>
            </a:r>
            <a:r>
              <a:rPr lang="pt-PT" dirty="0">
                <a:solidFill>
                  <a:schemeClr val="bg1"/>
                </a:solidFill>
              </a:rPr>
              <a:t>.</a:t>
            </a:r>
            <a:br>
              <a:rPr lang="pt-PT" dirty="0">
                <a:solidFill>
                  <a:schemeClr val="bg1"/>
                </a:solidFill>
              </a:rPr>
            </a:br>
            <a:r>
              <a:rPr lang="pt-PT" dirty="0">
                <a:solidFill>
                  <a:schemeClr val="bg1"/>
                </a:solidFill>
              </a:rPr>
              <a:t>✔️ Eficiência maior que REST, pois usa serialização binária (no caso do </a:t>
            </a:r>
            <a:r>
              <a:rPr lang="pt-PT" dirty="0" err="1">
                <a:solidFill>
                  <a:schemeClr val="bg1"/>
                </a:solidFill>
              </a:rPr>
              <a:t>gRPC</a:t>
            </a:r>
            <a:r>
              <a:rPr lang="pt-PT" dirty="0">
                <a:solidFill>
                  <a:schemeClr val="bg1"/>
                </a:solidFill>
              </a:rPr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/>
              <a:t>Uso:</a:t>
            </a:r>
            <a:r>
              <a:rPr lang="pt-PT" dirty="0"/>
              <a:t> Comunicação entre </a:t>
            </a:r>
            <a:r>
              <a:rPr lang="pt-PT" dirty="0" err="1"/>
              <a:t>microservices</a:t>
            </a:r>
            <a:r>
              <a:rPr lang="pt-PT" dirty="0"/>
              <a:t>, </a:t>
            </a:r>
            <a:r>
              <a:rPr lang="pt-PT" dirty="0" err="1"/>
              <a:t>APIs</a:t>
            </a:r>
            <a:r>
              <a:rPr lang="pt-PT" dirty="0"/>
              <a:t> de alta performance, jogos online.</a:t>
            </a:r>
          </a:p>
          <a:p>
            <a:r>
              <a:rPr lang="pt-PT" dirty="0"/>
              <a:t>🔹 </a:t>
            </a:r>
            <a:r>
              <a:rPr lang="pt-PT" b="1" dirty="0"/>
              <a:t>Exemplo de requisição em </a:t>
            </a:r>
            <a:r>
              <a:rPr lang="pt-PT" b="1" dirty="0" err="1"/>
              <a:t>gRPC</a:t>
            </a:r>
            <a:r>
              <a:rPr lang="pt-PT" b="1" dirty="0"/>
              <a:t> (usando </a:t>
            </a:r>
            <a:r>
              <a:rPr lang="pt-PT" b="1" dirty="0" err="1"/>
              <a:t>Protobuf</a:t>
            </a:r>
            <a:r>
              <a:rPr lang="pt-PT" b="1" dirty="0"/>
              <a:t>):</a:t>
            </a:r>
            <a:endParaRPr lang="pt-PT" dirty="0"/>
          </a:p>
          <a:p>
            <a:pPr rtl="0"/>
            <a:r>
              <a:rPr lang="pt-PT" dirty="0" err="1"/>
              <a:t>service</a:t>
            </a:r>
            <a:r>
              <a:rPr lang="pt-PT" dirty="0"/>
              <a:t> </a:t>
            </a:r>
            <a:r>
              <a:rPr lang="pt-PT" dirty="0" err="1"/>
              <a:t>UserService</a:t>
            </a:r>
            <a:r>
              <a:rPr lang="pt-PT" dirty="0"/>
              <a:t> { </a:t>
            </a:r>
            <a:r>
              <a:rPr lang="pt-PT" dirty="0" err="1"/>
              <a:t>rpc</a:t>
            </a:r>
            <a:r>
              <a:rPr lang="pt-PT" dirty="0"/>
              <a:t> </a:t>
            </a:r>
            <a:r>
              <a:rPr lang="pt-PT" dirty="0" err="1"/>
              <a:t>GetUser</a:t>
            </a:r>
            <a:r>
              <a:rPr lang="pt-PT" dirty="0"/>
              <a:t> (</a:t>
            </a:r>
            <a:r>
              <a:rPr lang="pt-PT" dirty="0" err="1"/>
              <a:t>UserRequest</a:t>
            </a:r>
            <a:r>
              <a:rPr lang="pt-PT" dirty="0"/>
              <a:t>) </a:t>
            </a:r>
            <a:r>
              <a:rPr lang="pt-PT" dirty="0" err="1"/>
              <a:t>returns</a:t>
            </a:r>
            <a:r>
              <a:rPr lang="pt-PT" dirty="0"/>
              <a:t> (</a:t>
            </a:r>
            <a:r>
              <a:rPr lang="pt-PT" dirty="0" err="1"/>
              <a:t>UserResponse</a:t>
            </a:r>
            <a:r>
              <a:rPr lang="pt-PT" dirty="0"/>
              <a:t>); 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⚡ </a:t>
            </a:r>
            <a:r>
              <a:rPr lang="pt-PT" b="1" dirty="0"/>
              <a:t>Uso:</a:t>
            </a:r>
            <a:r>
              <a:rPr lang="pt-PT" dirty="0"/>
              <a:t> Comunicação entre </a:t>
            </a:r>
            <a:r>
              <a:rPr lang="pt-PT" dirty="0" err="1"/>
              <a:t>microservices</a:t>
            </a:r>
            <a:r>
              <a:rPr lang="pt-PT" dirty="0"/>
              <a:t>, </a:t>
            </a:r>
            <a:r>
              <a:rPr lang="pt-PT" dirty="0" err="1"/>
              <a:t>APIs</a:t>
            </a:r>
            <a:r>
              <a:rPr lang="pt-PT" dirty="0"/>
              <a:t> de alta performance, jogos online.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 err="1"/>
              <a:t>GraphQL</a:t>
            </a:r>
            <a:endParaRPr lang="pt-PT" b="1" dirty="0"/>
          </a:p>
          <a:p>
            <a:r>
              <a:rPr lang="pt-PT" dirty="0"/>
              <a:t>🔹 </a:t>
            </a:r>
            <a:r>
              <a:rPr lang="pt-PT" b="1" dirty="0"/>
              <a:t>Características:</a:t>
            </a:r>
            <a:br>
              <a:rPr lang="pt-PT" dirty="0"/>
            </a:br>
            <a:r>
              <a:rPr lang="pt-PT" dirty="0"/>
              <a:t>✔️ Usa uma única </a:t>
            </a:r>
            <a:r>
              <a:rPr lang="pt-PT" b="1" dirty="0" err="1"/>
              <a:t>query</a:t>
            </a:r>
            <a:r>
              <a:rPr lang="pt-PT" dirty="0"/>
              <a:t> para múltiplos recursos.</a:t>
            </a:r>
            <a:br>
              <a:rPr lang="pt-PT" dirty="0"/>
            </a:br>
            <a:r>
              <a:rPr lang="pt-PT" dirty="0"/>
              <a:t>✔️ Reduz o problema de </a:t>
            </a:r>
            <a:r>
              <a:rPr lang="pt-PT" b="1" dirty="0" err="1"/>
              <a:t>over-fetching</a:t>
            </a:r>
            <a:r>
              <a:rPr lang="pt-PT" dirty="0"/>
              <a:t> (receber dados desnecessários).</a:t>
            </a:r>
            <a:br>
              <a:rPr lang="pt-PT" dirty="0"/>
            </a:br>
            <a:r>
              <a:rPr lang="pt-PT" dirty="0"/>
              <a:t>✔️ Flexível e eficiente para aplicações modernas.</a:t>
            </a:r>
          </a:p>
          <a:p>
            <a:r>
              <a:rPr lang="pt-PT" dirty="0"/>
              <a:t>🔹 </a:t>
            </a:r>
            <a:r>
              <a:rPr lang="pt-PT" b="1" dirty="0"/>
              <a:t>Exemplo de requisição </a:t>
            </a:r>
            <a:r>
              <a:rPr lang="pt-PT" b="1" dirty="0" err="1"/>
              <a:t>GraphQL</a:t>
            </a:r>
            <a:r>
              <a:rPr lang="pt-PT" b="1" dirty="0"/>
              <a:t>:</a:t>
            </a:r>
            <a:endParaRPr lang="pt-PT" dirty="0"/>
          </a:p>
          <a:p>
            <a:pPr rtl="0"/>
            <a:r>
              <a:rPr lang="pt-PT" dirty="0" err="1"/>
              <a:t>query</a:t>
            </a:r>
            <a:r>
              <a:rPr lang="pt-PT" dirty="0"/>
              <a:t> { </a:t>
            </a:r>
            <a:r>
              <a:rPr lang="pt-PT" dirty="0" err="1"/>
              <a:t>user</a:t>
            </a:r>
            <a:r>
              <a:rPr lang="pt-PT" dirty="0"/>
              <a:t>(id: 1) { </a:t>
            </a:r>
            <a:r>
              <a:rPr lang="pt-PT" dirty="0" err="1"/>
              <a:t>name</a:t>
            </a:r>
            <a:r>
              <a:rPr lang="pt-PT" dirty="0"/>
              <a:t> email } } </a:t>
            </a:r>
          </a:p>
          <a:p>
            <a:r>
              <a:rPr lang="pt-PT" dirty="0"/>
              <a:t>🔹 </a:t>
            </a:r>
            <a:r>
              <a:rPr lang="pt-PT" b="1" dirty="0"/>
              <a:t>Resposta:</a:t>
            </a:r>
            <a:endParaRPr lang="pt-PT" dirty="0"/>
          </a:p>
          <a:p>
            <a:pPr rtl="0"/>
            <a:r>
              <a:rPr lang="pt-PT" dirty="0"/>
              <a:t>{ "data": { "</a:t>
            </a:r>
            <a:r>
              <a:rPr lang="pt-PT" dirty="0" err="1"/>
              <a:t>user</a:t>
            </a:r>
            <a:r>
              <a:rPr lang="pt-PT" dirty="0"/>
              <a:t>": { "</a:t>
            </a:r>
            <a:r>
              <a:rPr lang="pt-PT" dirty="0" err="1"/>
              <a:t>name</a:t>
            </a:r>
            <a:r>
              <a:rPr lang="pt-PT" dirty="0"/>
              <a:t>": "João", "email": "joao@email.com" } } } </a:t>
            </a:r>
          </a:p>
          <a:p>
            <a:r>
              <a:rPr lang="pt-PT" dirty="0"/>
              <a:t>⚡ </a:t>
            </a:r>
            <a:r>
              <a:rPr lang="pt-PT" b="1" dirty="0"/>
              <a:t>Uso:</a:t>
            </a:r>
            <a:r>
              <a:rPr lang="pt-PT" dirty="0"/>
              <a:t> Aplicações </a:t>
            </a:r>
            <a:r>
              <a:rPr lang="pt-PT" dirty="0" err="1"/>
              <a:t>frontend</a:t>
            </a:r>
            <a:r>
              <a:rPr lang="pt-PT" dirty="0"/>
              <a:t> modernas (</a:t>
            </a:r>
            <a:r>
              <a:rPr lang="pt-PT" dirty="0" err="1"/>
              <a:t>React</a:t>
            </a:r>
            <a:r>
              <a:rPr lang="pt-PT" dirty="0"/>
              <a:t>, Angular), </a:t>
            </a:r>
            <a:r>
              <a:rPr lang="pt-PT" dirty="0" err="1"/>
              <a:t>APIs</a:t>
            </a:r>
            <a:r>
              <a:rPr lang="pt-PT" dirty="0"/>
              <a:t> para dispositivos móveis.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r>
              <a:rPr lang="pt-PT" b="1" dirty="0"/>
              <a:t>3. </a:t>
            </a:r>
            <a:r>
              <a:rPr lang="pt-PT" b="1" dirty="0" err="1"/>
              <a:t>Event-Driven</a:t>
            </a:r>
            <a:r>
              <a:rPr lang="pt-PT" b="1" dirty="0"/>
              <a:t> (Baseado em Eventos)</a:t>
            </a:r>
          </a:p>
          <a:p>
            <a:r>
              <a:rPr lang="pt-PT" dirty="0"/>
              <a:t>Neste modelo, os serviços se comunicam enviando eventos assíncronos.</a:t>
            </a:r>
          </a:p>
          <a:p>
            <a:r>
              <a:rPr lang="pt-PT" dirty="0"/>
              <a:t>🔹 </a:t>
            </a:r>
            <a:r>
              <a:rPr lang="pt-PT" b="1" dirty="0"/>
              <a:t>Características:</a:t>
            </a:r>
            <a:br>
              <a:rPr lang="pt-PT" dirty="0"/>
            </a:br>
            <a:r>
              <a:rPr lang="pt-PT" dirty="0"/>
              <a:t>✔️ Desacoplado: serviços não precisam saber da existência uns dos outros.</a:t>
            </a:r>
            <a:br>
              <a:rPr lang="pt-PT" dirty="0"/>
            </a:br>
            <a:r>
              <a:rPr lang="pt-PT" dirty="0"/>
              <a:t>✔️ Escalável e eficiente para sistemas distribuídos.</a:t>
            </a:r>
            <a:br>
              <a:rPr lang="pt-PT" dirty="0"/>
            </a:br>
            <a:r>
              <a:rPr lang="pt-PT" dirty="0"/>
              <a:t>✔️ Usa </a:t>
            </a:r>
            <a:r>
              <a:rPr lang="pt-PT" b="1" dirty="0" err="1"/>
              <a:t>Message</a:t>
            </a:r>
            <a:r>
              <a:rPr lang="pt-PT" b="1" dirty="0"/>
              <a:t> Brokers</a:t>
            </a:r>
            <a:r>
              <a:rPr lang="pt-PT" dirty="0"/>
              <a:t> como Kafka, </a:t>
            </a:r>
            <a:r>
              <a:rPr lang="pt-PT" dirty="0" err="1"/>
              <a:t>RabbitMQ</a:t>
            </a:r>
            <a:r>
              <a:rPr lang="pt-PT" dirty="0"/>
              <a:t> e AWS SNS/SQS.</a:t>
            </a:r>
          </a:p>
          <a:p>
            <a:r>
              <a:rPr lang="pt-PT" dirty="0"/>
              <a:t>🔹 </a:t>
            </a:r>
            <a:r>
              <a:rPr lang="pt-PT" b="1" dirty="0"/>
              <a:t>Exemplo de evento (Kafka):</a:t>
            </a:r>
            <a:endParaRPr lang="pt-PT" dirty="0"/>
          </a:p>
          <a:p>
            <a:pPr rtl="0"/>
            <a:r>
              <a:rPr lang="pt-PT" dirty="0"/>
              <a:t>{ "</a:t>
            </a:r>
            <a:r>
              <a:rPr lang="pt-PT" dirty="0" err="1"/>
              <a:t>event</a:t>
            </a:r>
            <a:r>
              <a:rPr lang="pt-PT" dirty="0"/>
              <a:t>": "</a:t>
            </a:r>
            <a:r>
              <a:rPr lang="pt-PT" dirty="0" err="1"/>
              <a:t>order_created</a:t>
            </a:r>
            <a:r>
              <a:rPr lang="pt-PT" dirty="0"/>
              <a:t>", "</a:t>
            </a:r>
            <a:r>
              <a:rPr lang="pt-PT" dirty="0" err="1"/>
              <a:t>order_id</a:t>
            </a:r>
            <a:r>
              <a:rPr lang="pt-PT" dirty="0"/>
              <a:t>": "12345", "</a:t>
            </a:r>
            <a:r>
              <a:rPr lang="pt-PT" dirty="0" err="1"/>
              <a:t>user_id</a:t>
            </a:r>
            <a:r>
              <a:rPr lang="pt-PT" dirty="0"/>
              <a:t>": "56789" } </a:t>
            </a:r>
          </a:p>
          <a:p>
            <a:r>
              <a:rPr lang="pt-PT" dirty="0"/>
              <a:t>⚡ </a:t>
            </a:r>
            <a:r>
              <a:rPr lang="pt-PT" b="1" dirty="0"/>
              <a:t>Uso:</a:t>
            </a:r>
            <a:r>
              <a:rPr lang="pt-PT" dirty="0"/>
              <a:t> Sistemas financeiros, </a:t>
            </a:r>
            <a:r>
              <a:rPr lang="pt-PT" dirty="0" err="1"/>
              <a:t>IoT</a:t>
            </a:r>
            <a:r>
              <a:rPr lang="pt-PT" dirty="0"/>
              <a:t>, </a:t>
            </a:r>
            <a:r>
              <a:rPr lang="pt-PT" dirty="0" err="1"/>
              <a:t>microservices</a:t>
            </a:r>
            <a:r>
              <a:rPr lang="pt-PT" dirty="0"/>
              <a:t> escaláveis.</a:t>
            </a:r>
          </a:p>
          <a:p>
            <a:endParaRPr lang="pt-PT" dirty="0"/>
          </a:p>
          <a:p>
            <a:endParaRPr lang="pt-PT" dirty="0"/>
          </a:p>
          <a:p>
            <a:r>
              <a:rPr lang="pt-PT" b="1" dirty="0"/>
              <a:t>4. CQRS (</a:t>
            </a:r>
            <a:r>
              <a:rPr lang="pt-PT" b="1" dirty="0" err="1"/>
              <a:t>Command</a:t>
            </a:r>
            <a:r>
              <a:rPr lang="pt-PT" b="1" dirty="0"/>
              <a:t> </a:t>
            </a:r>
            <a:r>
              <a:rPr lang="pt-PT" b="1" dirty="0" err="1"/>
              <a:t>Query</a:t>
            </a:r>
            <a:r>
              <a:rPr lang="pt-PT" b="1" dirty="0"/>
              <a:t> </a:t>
            </a:r>
            <a:r>
              <a:rPr lang="pt-PT" b="1" dirty="0" err="1"/>
              <a:t>Responsibility</a:t>
            </a:r>
            <a:r>
              <a:rPr lang="pt-PT" b="1" dirty="0"/>
              <a:t> </a:t>
            </a:r>
            <a:r>
              <a:rPr lang="pt-PT" b="1" dirty="0" err="1"/>
              <a:t>Segregation</a:t>
            </a:r>
            <a:r>
              <a:rPr lang="pt-PT" b="1" dirty="0"/>
              <a:t>)</a:t>
            </a:r>
          </a:p>
          <a:p>
            <a:r>
              <a:rPr lang="pt-PT" dirty="0"/>
              <a:t>Separa operações de leitura (</a:t>
            </a:r>
            <a:r>
              <a:rPr lang="pt-PT" b="1" dirty="0" err="1"/>
              <a:t>Query</a:t>
            </a:r>
            <a:r>
              <a:rPr lang="pt-PT" dirty="0"/>
              <a:t>) das operações de escrita (</a:t>
            </a:r>
            <a:r>
              <a:rPr lang="pt-PT" b="1" dirty="0" err="1"/>
              <a:t>Command</a:t>
            </a:r>
            <a:r>
              <a:rPr lang="pt-PT" dirty="0"/>
              <a:t>).</a:t>
            </a:r>
          </a:p>
          <a:p>
            <a:r>
              <a:rPr lang="pt-PT" dirty="0"/>
              <a:t>🔹 </a:t>
            </a:r>
            <a:r>
              <a:rPr lang="pt-PT" b="1" dirty="0"/>
              <a:t>Características:</a:t>
            </a:r>
            <a:br>
              <a:rPr lang="pt-PT" dirty="0"/>
            </a:br>
            <a:r>
              <a:rPr lang="pt-PT" dirty="0"/>
              <a:t>✔️ Melhora o desempenho distribuindo a carga entre leitura e escrita.</a:t>
            </a:r>
            <a:br>
              <a:rPr lang="pt-PT" dirty="0"/>
            </a:br>
            <a:r>
              <a:rPr lang="pt-PT" dirty="0"/>
              <a:t>✔️ Usa bancos de dados especializados para cada operação.</a:t>
            </a:r>
          </a:p>
          <a:p>
            <a:r>
              <a:rPr lang="pt-PT" dirty="0"/>
              <a:t>🔹 </a:t>
            </a:r>
            <a:r>
              <a:rPr lang="pt-PT" b="1" dirty="0"/>
              <a:t>Exemplo:</a:t>
            </a:r>
            <a:endParaRPr lang="pt-PT" dirty="0"/>
          </a:p>
          <a:p>
            <a:pPr>
              <a:buFont typeface="Arial" panose="020B0604020202020204" pitchFamily="34" charset="0"/>
              <a:buChar char="•"/>
            </a:pPr>
            <a:r>
              <a:rPr lang="pt-PT" b="1" dirty="0"/>
              <a:t>Comando:</a:t>
            </a:r>
            <a:r>
              <a:rPr lang="pt-PT" dirty="0"/>
              <a:t> "Criar novo pedido" → Banco de dados de escrita.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PT" b="1" dirty="0"/>
              <a:t>Consulta:</a:t>
            </a:r>
            <a:r>
              <a:rPr lang="pt-PT" dirty="0"/>
              <a:t> "Buscar pedidos" → Banco de dados otimizado para leitura.</a:t>
            </a:r>
          </a:p>
          <a:p>
            <a:r>
              <a:rPr lang="pt-PT" dirty="0"/>
              <a:t>⚡ </a:t>
            </a:r>
            <a:r>
              <a:rPr lang="pt-PT" b="1" dirty="0"/>
              <a:t>Uso:</a:t>
            </a:r>
            <a:r>
              <a:rPr lang="pt-PT" dirty="0"/>
              <a:t> Sistemas com alta concorrência e necessidade de escalabilidade, como e-commerce.</a:t>
            </a:r>
          </a:p>
          <a:p>
            <a:endParaRPr lang="pt-PT" dirty="0"/>
          </a:p>
          <a:p>
            <a:endParaRPr lang="pt-PT" dirty="0"/>
          </a:p>
          <a:p>
            <a:r>
              <a:rPr lang="pt-PT" b="1" dirty="0"/>
              <a:t>5. </a:t>
            </a:r>
            <a:r>
              <a:rPr lang="pt-PT" b="1" dirty="0" err="1"/>
              <a:t>Serverless</a:t>
            </a:r>
            <a:endParaRPr lang="pt-PT" b="1" dirty="0"/>
          </a:p>
          <a:p>
            <a:r>
              <a:rPr lang="pt-PT" dirty="0"/>
              <a:t>Aqui, o código roda na nuvem sem necessidade de gerenciar servidores.</a:t>
            </a:r>
          </a:p>
          <a:p>
            <a:r>
              <a:rPr lang="pt-PT" dirty="0"/>
              <a:t>🔹 </a:t>
            </a:r>
            <a:r>
              <a:rPr lang="pt-PT" b="1" dirty="0"/>
              <a:t>Características:</a:t>
            </a:r>
            <a:br>
              <a:rPr lang="pt-PT" dirty="0"/>
            </a:br>
            <a:r>
              <a:rPr lang="pt-PT" dirty="0"/>
              <a:t>✔️ Executa funções sob demanda.</a:t>
            </a:r>
            <a:br>
              <a:rPr lang="pt-PT" dirty="0"/>
            </a:br>
            <a:r>
              <a:rPr lang="pt-PT" dirty="0"/>
              <a:t>✔️ Reduz custos operacionais.</a:t>
            </a:r>
            <a:br>
              <a:rPr lang="pt-PT" dirty="0"/>
            </a:br>
            <a:r>
              <a:rPr lang="pt-PT" dirty="0"/>
              <a:t>✔️ Usa plataformas como AWS Lambda, </a:t>
            </a:r>
            <a:r>
              <a:rPr lang="pt-PT" dirty="0" err="1"/>
              <a:t>Azure</a:t>
            </a:r>
            <a:r>
              <a:rPr lang="pt-PT" dirty="0"/>
              <a:t> </a:t>
            </a:r>
            <a:r>
              <a:rPr lang="pt-PT" dirty="0" err="1"/>
              <a:t>Functions</a:t>
            </a:r>
            <a:r>
              <a:rPr lang="pt-PT" dirty="0"/>
              <a:t> e Google </a:t>
            </a:r>
            <a:r>
              <a:rPr lang="pt-PT" dirty="0" err="1"/>
              <a:t>Cloud</a:t>
            </a:r>
            <a:r>
              <a:rPr lang="pt-PT" dirty="0"/>
              <a:t> </a:t>
            </a:r>
            <a:r>
              <a:rPr lang="pt-PT" dirty="0" err="1"/>
              <a:t>Functions</a:t>
            </a:r>
            <a:r>
              <a:rPr lang="pt-PT" dirty="0"/>
              <a:t>.</a:t>
            </a:r>
          </a:p>
          <a:p>
            <a:r>
              <a:rPr lang="pt-PT" dirty="0"/>
              <a:t>🔹 </a:t>
            </a:r>
            <a:r>
              <a:rPr lang="pt-PT" b="1" dirty="0"/>
              <a:t>Exemplo de função </a:t>
            </a:r>
            <a:r>
              <a:rPr lang="pt-PT" b="1" dirty="0" err="1"/>
              <a:t>serverless</a:t>
            </a:r>
            <a:r>
              <a:rPr lang="pt-PT" b="1" dirty="0"/>
              <a:t> (AWS Lambda):</a:t>
            </a:r>
            <a:endParaRPr lang="pt-PT" dirty="0"/>
          </a:p>
          <a:p>
            <a:r>
              <a:rPr lang="pt-PT" dirty="0" err="1"/>
              <a:t>python</a:t>
            </a:r>
            <a:endParaRPr lang="pt-PT" dirty="0"/>
          </a:p>
          <a:p>
            <a:r>
              <a:rPr lang="pt-PT" dirty="0" err="1"/>
              <a:t>CopiarEditar</a:t>
            </a:r>
            <a:endParaRPr lang="pt-PT" dirty="0"/>
          </a:p>
          <a:p>
            <a:pPr rtl="0"/>
            <a:r>
              <a:rPr lang="pt-PT" dirty="0" err="1"/>
              <a:t>def</a:t>
            </a:r>
            <a:r>
              <a:rPr lang="pt-PT" dirty="0"/>
              <a:t> </a:t>
            </a:r>
            <a:r>
              <a:rPr lang="pt-PT" dirty="0" err="1"/>
              <a:t>handler</a:t>
            </a:r>
            <a:r>
              <a:rPr lang="pt-PT" dirty="0"/>
              <a:t>(</a:t>
            </a:r>
            <a:r>
              <a:rPr lang="pt-PT" dirty="0" err="1"/>
              <a:t>event</a:t>
            </a:r>
            <a:r>
              <a:rPr lang="pt-PT" dirty="0"/>
              <a:t>, </a:t>
            </a:r>
            <a:r>
              <a:rPr lang="pt-PT" dirty="0" err="1"/>
              <a:t>context</a:t>
            </a:r>
            <a:r>
              <a:rPr lang="pt-PT" dirty="0"/>
              <a:t>): </a:t>
            </a:r>
            <a:r>
              <a:rPr lang="pt-PT" dirty="0" err="1"/>
              <a:t>return</a:t>
            </a:r>
            <a:r>
              <a:rPr lang="pt-PT" dirty="0"/>
              <a:t> {"</a:t>
            </a:r>
            <a:r>
              <a:rPr lang="pt-PT" dirty="0" err="1"/>
              <a:t>message</a:t>
            </a:r>
            <a:r>
              <a:rPr lang="pt-PT" dirty="0"/>
              <a:t>": "</a:t>
            </a:r>
            <a:r>
              <a:rPr lang="pt-PT" dirty="0" err="1"/>
              <a:t>Hello</a:t>
            </a:r>
            <a:r>
              <a:rPr lang="pt-PT" dirty="0"/>
              <a:t>, </a:t>
            </a:r>
            <a:r>
              <a:rPr lang="pt-PT" dirty="0" err="1"/>
              <a:t>World</a:t>
            </a:r>
            <a:r>
              <a:rPr lang="pt-PT" dirty="0"/>
              <a:t>!"} </a:t>
            </a:r>
          </a:p>
          <a:p>
            <a:r>
              <a:rPr lang="pt-PT" dirty="0"/>
              <a:t>⚡ </a:t>
            </a:r>
            <a:r>
              <a:rPr lang="pt-PT" b="1" dirty="0"/>
              <a:t>Uso:</a:t>
            </a:r>
            <a:r>
              <a:rPr lang="pt-PT" dirty="0"/>
              <a:t> Processamento de eventos, automação, </a:t>
            </a:r>
            <a:r>
              <a:rPr lang="pt-PT" dirty="0" err="1"/>
              <a:t>APIs</a:t>
            </a:r>
            <a:r>
              <a:rPr lang="pt-PT" dirty="0"/>
              <a:t> escaláveis.</a:t>
            </a:r>
          </a:p>
          <a:p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3024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3598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6474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32701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3045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8A4767F2-83AC-33CC-E442-4D0D3AD91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02c3e4d11_0_0:notes">
            <a:extLst>
              <a:ext uri="{FF2B5EF4-FFF2-40B4-BE49-F238E27FC236}">
                <a16:creationId xmlns:a16="http://schemas.microsoft.com/office/drawing/2014/main" id="{CB20F0A7-4972-4E0A-F338-8C8F3C77C5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02c3e4d11_0_0:notes">
            <a:extLst>
              <a:ext uri="{FF2B5EF4-FFF2-40B4-BE49-F238E27FC236}">
                <a16:creationId xmlns:a16="http://schemas.microsoft.com/office/drawing/2014/main" id="{72AD3A6A-BDBB-5979-31C7-4B4AD2A307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2894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C81E5-D81F-402B-9418-F85FD2BCF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19262-233A-4F16-A036-C8F7AC96F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4A844-83D4-4B54-BE57-C6CBB8A8C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B477B-8DF0-42B7-ADCC-23BDD047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85B8B-AAFD-4F2E-8D32-78BEC2E09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081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68FAD-4562-4596-853C-56673419D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8CCBB1-861C-44F4-82C7-84A5027A7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A8F32-826F-4E83-9F4B-D32EE2446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AA831-4BD5-40BC-BD5C-85A2E1A34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253D0-2D6B-4276-8261-61D67C445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38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460D5B-C34E-44F9-BD11-FAFBAB6F47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7BA7DF-683D-491E-9195-93A3F19EE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FA87-B8EB-44C7-BB92-96ADF06B1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218CB-7263-4394-8B69-A6792E754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5396A-2DDE-4852-A07C-5A120FB8A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1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da " type="twoColTx">
  <p:cSld name="ada 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4"/>
          <p:cNvPicPr preferRelativeResize="0"/>
          <p:nvPr/>
        </p:nvPicPr>
        <p:blipFill rotWithShape="1">
          <a:blip r:embed="rId2">
            <a:alphaModFix/>
          </a:blip>
          <a:srcRect t="29" b="39"/>
          <a:stretch/>
        </p:blipFill>
        <p:spPr>
          <a:xfrm>
            <a:off x="-53200" y="-912479"/>
            <a:ext cx="12292035" cy="78164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81367" y="6288270"/>
            <a:ext cx="754333" cy="4196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7650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capa" type="title">
  <p:cSld name="slide capa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 t="9"/>
          <a:stretch/>
        </p:blipFill>
        <p:spPr>
          <a:xfrm>
            <a:off x="-79700" y="-411870"/>
            <a:ext cx="12357837" cy="7862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1" y="1041000"/>
            <a:ext cx="2981956" cy="1659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42934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ma | capitulo" type="tx">
  <p:cSld name="tema | capitulo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3500" y="-337260"/>
            <a:ext cx="12322967" cy="7836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7114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6EDB5-94AF-4A3D-9CB9-8D69E6644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25E9F-35BF-4A37-A8E6-FECFDBC85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F45D9-BE72-44D5-85C1-9AB6D891E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A8665-13FB-47B2-B851-032A93D69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5077F-96E9-4EF1-8336-461007837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891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C09C-811C-4E69-82F4-A0CBC064A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EA4C3-49A8-4EA6-97D3-78EBA4121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F8389-7746-4D81-8DBE-B011F2729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D4E2C-8E34-4174-883A-E725790E9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D96E1-CEAC-4AE7-A20F-81A91F7D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78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98EF4-56E6-42F6-8BF7-53A8B1086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3D9DC-9C0E-490B-90AF-179D8405AB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5DD540-97C2-4EA5-A749-1E3D47362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C0A94-5DA4-4027-9BE8-E682179A7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0C37D-B489-4E6C-B767-13721A3D9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6992C-8FB1-4B2B-BB26-6FA1968E0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94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D24AF-BC92-461B-A7BD-5385C636D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B0B7C-9EA1-4BD8-B974-5FCDC6537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8A39E6-98B6-4F12-827A-325D8F0F5F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1BDFD1-8AC4-42C2-AE8A-6B55C08C11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B906F5-E611-4FD5-B0FA-90768E5B3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CD019C-3DF1-42CA-9EB9-BD9FD3BC2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EEB04E-B966-4180-86C3-03FA74D4A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0A13FC-74F1-41BE-BA77-42DEFCF9B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91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23C91-1105-4717-AAF0-5D261310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D4B27-BE51-4818-BBB1-7AF009812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D3F5AF-3F65-4C22-ACF3-F17EC8688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6A40E2-B9E3-43AF-87FD-0C2CA57C6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304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6A948F-F979-468E-99EA-E29B9A46E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908438-7150-4364-AD9D-D8D713A31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6948F7-58FA-4AB2-BBA4-2F5B61B4C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74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D06D1-C7A0-4A33-B12B-19F01E017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FBA51-CD14-46AA-B591-12F834510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83D79-EA76-4A33-8C92-BA2201ED0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6F1666-EC3B-4940-A2E6-1A4D41372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8C5E8-8082-4EBB-BA07-16DA29140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4924C-6C96-48A7-BF7B-C423FFABE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442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99961-A684-4F6A-8FF9-47ED75BF1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50A1A0-77B1-4522-8ABB-2FF169C650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A902B-D535-470A-85B6-D50CE6D620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8C5DE2-8708-427E-BDF6-5122EAD5B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2A9BA0-CC4A-4953-B3AF-F65C32D32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18AAB-9FDC-4A84-B908-AA6B8EE22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32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9F8233AC-9410-448A-ACF1-23178873897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28175108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7" imgW="532" imgH="530" progId="TCLayout.ActiveDocument.1">
                  <p:embed/>
                </p:oleObj>
              </mc:Choice>
              <mc:Fallback>
                <p:oleObj name="think-cell Slide" r:id="rId17" imgW="532" imgH="53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DAEE98-7C94-4C0A-A7CC-80BD44FE6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A57B6-C265-4929-AE4F-4DDAC8A67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1A949-1687-4856-97EF-6E0EA52C7E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9D0B9-257D-472C-918D-0D24F5A24FCB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EE4A-0044-4FDE-93F5-5879B74DAE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FC398-DEAC-4124-85F5-164F5ACE2E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52A1D-794C-4ADE-8815-1DF4AF53F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457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/>
        </p:nvSpPr>
        <p:spPr>
          <a:xfrm>
            <a:off x="5657429" y="5351581"/>
            <a:ext cx="5924971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920" dirty="0">
                <a:solidFill>
                  <a:srgbClr val="92D050"/>
                </a:solidFill>
                <a:latin typeface="Ubuntu"/>
                <a:ea typeface="Ubuntu"/>
                <a:cs typeface="Ubuntu"/>
                <a:sym typeface="Ubuntu"/>
              </a:rPr>
              <a:t>Programação Web 2</a:t>
            </a:r>
            <a:endParaRPr sz="1920" dirty="0">
              <a:solidFill>
                <a:srgbClr val="92D05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4" name="Google Shape;44;p12"/>
          <p:cNvSpPr txBox="1"/>
          <p:nvPr/>
        </p:nvSpPr>
        <p:spPr>
          <a:xfrm>
            <a:off x="5657430" y="5999941"/>
            <a:ext cx="4916520" cy="461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560" dirty="0">
                <a:solidFill>
                  <a:schemeClr val="bg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Francisco Rodrigues</a:t>
            </a:r>
            <a:endParaRPr sz="1560" dirty="0">
              <a:solidFill>
                <a:schemeClr val="bg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45" name="Google Shape;45;p12"/>
          <p:cNvGrpSpPr/>
          <p:nvPr/>
        </p:nvGrpSpPr>
        <p:grpSpPr>
          <a:xfrm>
            <a:off x="5750910" y="5893590"/>
            <a:ext cx="5931000" cy="0"/>
            <a:chOff x="4251700" y="5140900"/>
            <a:chExt cx="4942500" cy="0"/>
          </a:xfrm>
        </p:grpSpPr>
        <p:cxnSp>
          <p:nvCxnSpPr>
            <p:cNvPr id="46" name="Google Shape;46;p12"/>
            <p:cNvCxnSpPr/>
            <p:nvPr/>
          </p:nvCxnSpPr>
          <p:spPr>
            <a:xfrm>
              <a:off x="4251700" y="5140900"/>
              <a:ext cx="3690600" cy="0"/>
            </a:xfrm>
            <a:prstGeom prst="straightConnector1">
              <a:avLst/>
            </a:prstGeom>
            <a:noFill/>
            <a:ln w="19050" cap="flat" cmpd="sng">
              <a:solidFill>
                <a:srgbClr val="A6F75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12"/>
            <p:cNvCxnSpPr/>
            <p:nvPr/>
          </p:nvCxnSpPr>
          <p:spPr>
            <a:xfrm>
              <a:off x="7942300" y="5140900"/>
              <a:ext cx="1251900" cy="0"/>
            </a:xfrm>
            <a:prstGeom prst="straightConnector1">
              <a:avLst/>
            </a:prstGeom>
            <a:noFill/>
            <a:ln w="19050" cap="flat" cmpd="sng">
              <a:solidFill>
                <a:srgbClr val="2371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Código sob demanda </a:t>
            </a:r>
            <a:r>
              <a:rPr lang="pt-PT" sz="1920" b="1" dirty="0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(opcional)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1" name="Google Shape;211;p16">
            <a:extLst>
              <a:ext uri="{FF2B5EF4-FFF2-40B4-BE49-F238E27FC236}">
                <a16:creationId xmlns:a16="http://schemas.microsoft.com/office/drawing/2014/main" id="{B533E515-5CF0-41A2-B29C-25110E5BF40F}"/>
              </a:ext>
            </a:extLst>
          </p:cNvPr>
          <p:cNvSpPr txBox="1"/>
          <p:nvPr/>
        </p:nvSpPr>
        <p:spPr>
          <a:xfrm>
            <a:off x="1355843" y="1091262"/>
            <a:ext cx="9480313" cy="498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O servidor pode enviar scripts que o cliente executa dinamicamente.</a:t>
            </a:r>
            <a:endParaRPr lang="pt-PT" dirty="0">
              <a:solidFill>
                <a:srgbClr val="92D05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2" name="Google Shape;211;p16">
            <a:extLst>
              <a:ext uri="{FF2B5EF4-FFF2-40B4-BE49-F238E27FC236}">
                <a16:creationId xmlns:a16="http://schemas.microsoft.com/office/drawing/2014/main" id="{E9C5EE9D-2962-47B3-81A1-54DA624A1751}"/>
              </a:ext>
            </a:extLst>
          </p:cNvPr>
          <p:cNvSpPr txBox="1"/>
          <p:nvPr/>
        </p:nvSpPr>
        <p:spPr>
          <a:xfrm>
            <a:off x="1233923" y="4229484"/>
            <a:ext cx="9480313" cy="77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>
                <a:solidFill>
                  <a:schemeClr val="bg1">
                    <a:lumMod val="95000"/>
                  </a:schemeClr>
                </a:solidFill>
                <a:latin typeface="Fira Code Light"/>
                <a:ea typeface="Fira Code Light"/>
                <a:cs typeface="Fira Code Light"/>
              </a:rPr>
              <a:t>O navegador executa o script e renderiza gráficos sem precisar recarregar a página.</a:t>
            </a:r>
            <a:endParaRPr lang="pt-PT" dirty="0">
              <a:solidFill>
                <a:schemeClr val="bg1">
                  <a:lumMod val="95000"/>
                </a:schemeClr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3BC1AC-8A98-44A7-9BF4-5631937EC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379" y="2105266"/>
            <a:ext cx="8378352" cy="187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370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Interface Uniforme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1" name="Google Shape;211;p16">
            <a:extLst>
              <a:ext uri="{FF2B5EF4-FFF2-40B4-BE49-F238E27FC236}">
                <a16:creationId xmlns:a16="http://schemas.microsoft.com/office/drawing/2014/main" id="{B533E515-5CF0-41A2-B29C-25110E5BF40F}"/>
              </a:ext>
            </a:extLst>
          </p:cNvPr>
          <p:cNvSpPr txBox="1"/>
          <p:nvPr/>
        </p:nvSpPr>
        <p:spPr>
          <a:xfrm>
            <a:off x="1355843" y="1091262"/>
            <a:ext cx="9480313" cy="77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A </a:t>
            </a:r>
            <a:r>
              <a:rPr lang="pt-PT" b="1" dirty="0">
                <a:solidFill>
                  <a:schemeClr val="bg1"/>
                </a:solidFill>
                <a:latin typeface="Fira Code Light"/>
                <a:ea typeface="Fira Code Light"/>
                <a:cs typeface="Fira Code Light"/>
              </a:rPr>
              <a:t>API</a:t>
            </a:r>
            <a: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 deve seguir convenções claras, como uso de </a:t>
            </a:r>
            <a:r>
              <a:rPr lang="pt-PT" b="1" dirty="0" err="1">
                <a:solidFill>
                  <a:schemeClr val="bg1"/>
                </a:solidFill>
                <a:latin typeface="Fira Code Light"/>
                <a:ea typeface="Fira Code Light"/>
                <a:cs typeface="Fira Code Light"/>
              </a:rPr>
              <a:t>URIs</a:t>
            </a:r>
            <a:r>
              <a:rPr lang="pt-PT" b="1" dirty="0">
                <a:solidFill>
                  <a:schemeClr val="bg1"/>
                </a:solidFill>
                <a:latin typeface="Fira Code Light"/>
                <a:ea typeface="Fira Code Light"/>
                <a:cs typeface="Fira Code Light"/>
              </a:rPr>
              <a:t>(identificador de recurso), métodos HTTP e formatos padronizados.</a:t>
            </a:r>
            <a:endParaRPr lang="pt-PT" b="1" dirty="0">
              <a:solidFill>
                <a:schemeClr val="bg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A38009-474D-4144-AE70-59FB8A388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346" y="2125939"/>
            <a:ext cx="4710546" cy="333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684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29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API REST – </a:t>
            </a:r>
            <a:r>
              <a:rPr lang="pt-PT" sz="1920" dirty="0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URI(</a:t>
            </a:r>
            <a:r>
              <a:rPr lang="pt-PT" sz="2000" b="0" i="0" dirty="0" err="1">
                <a:solidFill>
                  <a:schemeClr val="bg1"/>
                </a:solidFill>
                <a:effectLst/>
                <a:latin typeface="Google Sans"/>
              </a:rPr>
              <a:t>Uniform</a:t>
            </a:r>
            <a:r>
              <a:rPr lang="pt-PT" sz="2000" b="0" i="0" dirty="0">
                <a:solidFill>
                  <a:schemeClr val="bg1"/>
                </a:solidFill>
                <a:effectLst/>
                <a:latin typeface="Google Sans"/>
              </a:rPr>
              <a:t> </a:t>
            </a:r>
            <a:r>
              <a:rPr lang="pt-PT" sz="2000" b="0" i="0" dirty="0" err="1">
                <a:solidFill>
                  <a:schemeClr val="bg1"/>
                </a:solidFill>
                <a:effectLst/>
                <a:latin typeface="Google Sans"/>
              </a:rPr>
              <a:t>Resource</a:t>
            </a:r>
            <a:r>
              <a:rPr lang="pt-PT" sz="2000" b="0" i="0" dirty="0">
                <a:solidFill>
                  <a:schemeClr val="bg1"/>
                </a:solidFill>
                <a:effectLst/>
                <a:latin typeface="Google Sans"/>
              </a:rPr>
              <a:t> </a:t>
            </a:r>
            <a:r>
              <a:rPr lang="pt-PT" sz="2000" b="0" i="0" dirty="0" err="1">
                <a:solidFill>
                  <a:schemeClr val="bg1"/>
                </a:solidFill>
                <a:effectLst/>
                <a:latin typeface="Google Sans"/>
              </a:rPr>
              <a:t>Identifier</a:t>
            </a:r>
            <a:r>
              <a:rPr lang="pt-PT" sz="1920" dirty="0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)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701FFC5-C69C-41DC-851C-026F21B95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26" y="1001368"/>
            <a:ext cx="5923032" cy="33457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AAD555-7EB0-45DA-A5CC-40C21D6D9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8875" y="3186697"/>
            <a:ext cx="6173488" cy="34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226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29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API REST – </a:t>
            </a:r>
            <a:r>
              <a:rPr lang="pt-PT" sz="1920" dirty="0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Métodos HTTP(</a:t>
            </a:r>
            <a:r>
              <a:rPr lang="pt-PT" sz="1920" dirty="0" err="1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request</a:t>
            </a:r>
            <a:r>
              <a:rPr lang="pt-PT" sz="1920" dirty="0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) e HTTP Status(</a:t>
            </a:r>
            <a:r>
              <a:rPr lang="pt-PT" sz="1920" dirty="0" err="1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reponse</a:t>
            </a:r>
            <a:r>
              <a:rPr lang="pt-PT" sz="1920" dirty="0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)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B11AC7-D5FD-48F2-A800-3AF0F9EA24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913" y="1057490"/>
            <a:ext cx="8474174" cy="532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12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29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API REST – </a:t>
            </a:r>
            <a:r>
              <a:rPr lang="pt-PT" sz="1920" dirty="0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Formatos padronizados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D3CE0-833B-40D0-8DD9-BF80BB56D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003" y="915913"/>
            <a:ext cx="10767993" cy="559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989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29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 err="1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RESTful</a:t>
            </a:r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 API – </a:t>
            </a:r>
            <a:r>
              <a:rPr lang="pt-PT" sz="1920" dirty="0">
                <a:solidFill>
                  <a:schemeClr val="bg1"/>
                </a:solidFill>
                <a:latin typeface="Ubuntu Light"/>
                <a:ea typeface="Ubuntu Light"/>
                <a:cs typeface="Ubuntu Light"/>
                <a:sym typeface="Ubuntu Light"/>
              </a:rPr>
              <a:t>API 100% REST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5" name="Google Shape;211;p16">
            <a:extLst>
              <a:ext uri="{FF2B5EF4-FFF2-40B4-BE49-F238E27FC236}">
                <a16:creationId xmlns:a16="http://schemas.microsoft.com/office/drawing/2014/main" id="{73D34B30-796B-4B5E-8DE1-BCB17CD1A40A}"/>
              </a:ext>
            </a:extLst>
          </p:cNvPr>
          <p:cNvSpPr txBox="1"/>
          <p:nvPr/>
        </p:nvSpPr>
        <p:spPr>
          <a:xfrm>
            <a:off x="1355843" y="1091262"/>
            <a:ext cx="9480313" cy="498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Nem toda API que usa REST é realmente </a:t>
            </a:r>
            <a:r>
              <a:rPr lang="pt-PT" dirty="0" err="1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RESTful</a:t>
            </a:r>
            <a: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.</a:t>
            </a:r>
            <a:endParaRPr lang="pt-PT" dirty="0">
              <a:solidFill>
                <a:srgbClr val="92D05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6" name="Google Shape;211;p16">
            <a:extLst>
              <a:ext uri="{FF2B5EF4-FFF2-40B4-BE49-F238E27FC236}">
                <a16:creationId xmlns:a16="http://schemas.microsoft.com/office/drawing/2014/main" id="{E6E193EF-068F-42CA-A49B-1C3EFCC0D9B6}"/>
              </a:ext>
            </a:extLst>
          </p:cNvPr>
          <p:cNvSpPr txBox="1"/>
          <p:nvPr/>
        </p:nvSpPr>
        <p:spPr>
          <a:xfrm>
            <a:off x="1233923" y="4229484"/>
            <a:ext cx="9480313" cy="498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>
                <a:solidFill>
                  <a:schemeClr val="bg1">
                    <a:lumMod val="95000"/>
                  </a:schemeClr>
                </a:solidFill>
                <a:latin typeface="Fira Code Light"/>
                <a:ea typeface="Fira Code Light"/>
                <a:cs typeface="Fira Code Light"/>
              </a:rPr>
              <a:t>Uma API RESTful segue todos os princípios REST corretamente.</a:t>
            </a:r>
            <a:endParaRPr lang="pt-PT" dirty="0">
              <a:solidFill>
                <a:schemeClr val="bg1">
                  <a:lumMod val="95000"/>
                </a:schemeClr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CE341B-8D41-4EB7-9660-3EF812C90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445" y="2076410"/>
            <a:ext cx="7014863" cy="179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172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29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Maturidade de Richardson</a:t>
            </a:r>
            <a:endParaRPr lang="pt-PT" sz="1920" dirty="0">
              <a:solidFill>
                <a:schemeClr val="bg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5" name="Google Shape;211;p16">
            <a:extLst>
              <a:ext uri="{FF2B5EF4-FFF2-40B4-BE49-F238E27FC236}">
                <a16:creationId xmlns:a16="http://schemas.microsoft.com/office/drawing/2014/main" id="{73D34B30-796B-4B5E-8DE1-BCB17CD1A40A}"/>
              </a:ext>
            </a:extLst>
          </p:cNvPr>
          <p:cNvSpPr txBox="1"/>
          <p:nvPr/>
        </p:nvSpPr>
        <p:spPr>
          <a:xfrm>
            <a:off x="1355843" y="1091262"/>
            <a:ext cx="9480313" cy="77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Esse modelo mede o nível de adoção dos princípios REST em uma API.</a:t>
            </a:r>
            <a:b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</a:br>
            <a:r>
              <a:rPr lang="pt-PT" dirty="0">
                <a:solidFill>
                  <a:schemeClr val="bg1"/>
                </a:solidFill>
                <a:latin typeface="Fira Code Light"/>
                <a:ea typeface="Fira Code Light"/>
                <a:cs typeface="Fira Code Light"/>
              </a:rPr>
              <a:t>Mede o quão </a:t>
            </a:r>
            <a:r>
              <a:rPr lang="pt-PT" dirty="0" err="1">
                <a:solidFill>
                  <a:schemeClr val="bg1"/>
                </a:solidFill>
                <a:latin typeface="Fira Code Light"/>
                <a:ea typeface="Fira Code Light"/>
                <a:cs typeface="Fira Code Light"/>
              </a:rPr>
              <a:t>RESTful</a:t>
            </a:r>
            <a:r>
              <a:rPr lang="pt-PT" dirty="0">
                <a:solidFill>
                  <a:schemeClr val="bg1"/>
                </a:solidFill>
                <a:latin typeface="Fira Code Light"/>
                <a:ea typeface="Fira Code Light"/>
                <a:cs typeface="Fira Code Light"/>
              </a:rPr>
              <a:t> uma API é.</a:t>
            </a:r>
            <a:endParaRPr lang="pt-PT" dirty="0">
              <a:solidFill>
                <a:schemeClr val="bg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7F52C3-6A39-4290-8E51-02EF51113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0321" y="1866823"/>
            <a:ext cx="6971355" cy="468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45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8" y="165811"/>
            <a:ext cx="5098888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O que aprendemos hoje?</a:t>
            </a:r>
            <a:endParaRPr sz="1920" dirty="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35" name="Google Shape;60;p14">
            <a:extLst>
              <a:ext uri="{FF2B5EF4-FFF2-40B4-BE49-F238E27FC236}">
                <a16:creationId xmlns:a16="http://schemas.microsoft.com/office/drawing/2014/main" id="{AB0AE6A6-33FD-4A1F-B28A-78A907CC028D}"/>
              </a:ext>
            </a:extLst>
          </p:cNvPr>
          <p:cNvSpPr txBox="1"/>
          <p:nvPr/>
        </p:nvSpPr>
        <p:spPr>
          <a:xfrm>
            <a:off x="4991431" y="5326076"/>
            <a:ext cx="2011429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Recapitulando! </a:t>
            </a:r>
            <a:endParaRPr sz="1920" dirty="0">
              <a:solidFill>
                <a:schemeClr val="bg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79668A-A021-40E5-8FE0-0B10B9E35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488" y="1645920"/>
            <a:ext cx="8191024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4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60;p14">
            <a:extLst>
              <a:ext uri="{FF2B5EF4-FFF2-40B4-BE49-F238E27FC236}">
                <a16:creationId xmlns:a16="http://schemas.microsoft.com/office/drawing/2014/main" id="{12F2A7E7-83F0-3A6E-0FD1-1423D6EE2ECE}"/>
              </a:ext>
            </a:extLst>
          </p:cNvPr>
          <p:cNvSpPr txBox="1"/>
          <p:nvPr/>
        </p:nvSpPr>
        <p:spPr>
          <a:xfrm>
            <a:off x="898259" y="165811"/>
            <a:ext cx="3540390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O que vamos aprender?</a:t>
            </a:r>
            <a:endParaRPr sz="1920" dirty="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1" name="Google Shape;61;p14">
            <a:extLst>
              <a:ext uri="{FF2B5EF4-FFF2-40B4-BE49-F238E27FC236}">
                <a16:creationId xmlns:a16="http://schemas.microsoft.com/office/drawing/2014/main" id="{26515E72-47E4-6709-049F-390FCCC237AF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111" name="Agrupar 110">
            <a:extLst>
              <a:ext uri="{FF2B5EF4-FFF2-40B4-BE49-F238E27FC236}">
                <a16:creationId xmlns:a16="http://schemas.microsoft.com/office/drawing/2014/main" id="{9E0BD33D-C96A-BAFF-F1BB-3D49A2D58D3C}"/>
              </a:ext>
            </a:extLst>
          </p:cNvPr>
          <p:cNvGrpSpPr/>
          <p:nvPr/>
        </p:nvGrpSpPr>
        <p:grpSpPr>
          <a:xfrm>
            <a:off x="762793" y="1363549"/>
            <a:ext cx="455375" cy="455375"/>
            <a:chOff x="1218205" y="2286107"/>
            <a:chExt cx="379479" cy="379479"/>
          </a:xfrm>
        </p:grpSpPr>
        <p:sp>
          <p:nvSpPr>
            <p:cNvPr id="106" name="Google Shape;101;p15">
              <a:extLst>
                <a:ext uri="{FF2B5EF4-FFF2-40B4-BE49-F238E27FC236}">
                  <a16:creationId xmlns:a16="http://schemas.microsoft.com/office/drawing/2014/main" id="{AAF2A2F8-7C9A-E438-627A-9DBC2AC564D9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107" name="Google Shape;102;p15">
              <a:extLst>
                <a:ext uri="{FF2B5EF4-FFF2-40B4-BE49-F238E27FC236}">
                  <a16:creationId xmlns:a16="http://schemas.microsoft.com/office/drawing/2014/main" id="{FA354B98-1881-92F6-CFAA-EA87C0F885E8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110" name="CaixaDeTexto 109">
              <a:extLst>
                <a:ext uri="{FF2B5EF4-FFF2-40B4-BE49-F238E27FC236}">
                  <a16:creationId xmlns:a16="http://schemas.microsoft.com/office/drawing/2014/main" id="{9367746A-DE17-E557-15FD-446288A3CB7F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1</a:t>
              </a:r>
            </a:p>
          </p:txBody>
        </p:sp>
      </p:grpSp>
      <p:sp>
        <p:nvSpPr>
          <p:cNvPr id="112" name="Google Shape;211;p16">
            <a:extLst>
              <a:ext uri="{FF2B5EF4-FFF2-40B4-BE49-F238E27FC236}">
                <a16:creationId xmlns:a16="http://schemas.microsoft.com/office/drawing/2014/main" id="{55232A95-94E6-C2F8-8A6E-5B067428B877}"/>
              </a:ext>
            </a:extLst>
          </p:cNvPr>
          <p:cNvSpPr txBox="1"/>
          <p:nvPr/>
        </p:nvSpPr>
        <p:spPr>
          <a:xfrm>
            <a:off x="1218166" y="1351188"/>
            <a:ext cx="9006489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Sistemas distribuídos conceitos iniciais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113" name="Agrupar 112">
            <a:extLst>
              <a:ext uri="{FF2B5EF4-FFF2-40B4-BE49-F238E27FC236}">
                <a16:creationId xmlns:a16="http://schemas.microsoft.com/office/drawing/2014/main" id="{23C1CC78-B1AD-29AB-9347-A86C59FD17BD}"/>
              </a:ext>
            </a:extLst>
          </p:cNvPr>
          <p:cNvGrpSpPr/>
          <p:nvPr/>
        </p:nvGrpSpPr>
        <p:grpSpPr>
          <a:xfrm>
            <a:off x="762793" y="1954677"/>
            <a:ext cx="455375" cy="455375"/>
            <a:chOff x="1218205" y="2286107"/>
            <a:chExt cx="379479" cy="379479"/>
          </a:xfrm>
        </p:grpSpPr>
        <p:sp>
          <p:nvSpPr>
            <p:cNvPr id="114" name="Google Shape;101;p15">
              <a:extLst>
                <a:ext uri="{FF2B5EF4-FFF2-40B4-BE49-F238E27FC236}">
                  <a16:creationId xmlns:a16="http://schemas.microsoft.com/office/drawing/2014/main" id="{DE7BF3B1-DE92-766B-D69E-D700DFC4C915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115" name="Google Shape;102;p15">
              <a:extLst>
                <a:ext uri="{FF2B5EF4-FFF2-40B4-BE49-F238E27FC236}">
                  <a16:creationId xmlns:a16="http://schemas.microsoft.com/office/drawing/2014/main" id="{AF18303E-56E2-08DB-382E-17FB6805693B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116" name="CaixaDeTexto 115">
              <a:extLst>
                <a:ext uri="{FF2B5EF4-FFF2-40B4-BE49-F238E27FC236}">
                  <a16:creationId xmlns:a16="http://schemas.microsoft.com/office/drawing/2014/main" id="{609EDD1C-2E24-8C7D-53A4-11204B69E95B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2</a:t>
              </a:r>
            </a:p>
          </p:txBody>
        </p:sp>
      </p:grpSp>
      <p:sp>
        <p:nvSpPr>
          <p:cNvPr id="117" name="Google Shape;211;p16">
            <a:extLst>
              <a:ext uri="{FF2B5EF4-FFF2-40B4-BE49-F238E27FC236}">
                <a16:creationId xmlns:a16="http://schemas.microsoft.com/office/drawing/2014/main" id="{661D68E7-FB3C-831B-A369-11CC557D402C}"/>
              </a:ext>
            </a:extLst>
          </p:cNvPr>
          <p:cNvSpPr txBox="1"/>
          <p:nvPr/>
        </p:nvSpPr>
        <p:spPr>
          <a:xfrm>
            <a:off x="1218167" y="1942317"/>
            <a:ext cx="9854386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Métodos HTTP (GET, POST, PUT, DELETE) e códigos de status.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123" name="Agrupar 122">
            <a:extLst>
              <a:ext uri="{FF2B5EF4-FFF2-40B4-BE49-F238E27FC236}">
                <a16:creationId xmlns:a16="http://schemas.microsoft.com/office/drawing/2014/main" id="{2AD1F106-089C-089C-87D3-9D2F15A5C078}"/>
              </a:ext>
            </a:extLst>
          </p:cNvPr>
          <p:cNvGrpSpPr/>
          <p:nvPr/>
        </p:nvGrpSpPr>
        <p:grpSpPr>
          <a:xfrm>
            <a:off x="762793" y="2545806"/>
            <a:ext cx="455375" cy="455375"/>
            <a:chOff x="1218205" y="2286107"/>
            <a:chExt cx="379479" cy="379479"/>
          </a:xfrm>
        </p:grpSpPr>
        <p:sp>
          <p:nvSpPr>
            <p:cNvPr id="124" name="Google Shape;101;p15">
              <a:extLst>
                <a:ext uri="{FF2B5EF4-FFF2-40B4-BE49-F238E27FC236}">
                  <a16:creationId xmlns:a16="http://schemas.microsoft.com/office/drawing/2014/main" id="{EE3FF07F-64E5-A516-1CEC-79F0FAD5306F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125" name="Google Shape;102;p15">
              <a:extLst>
                <a:ext uri="{FF2B5EF4-FFF2-40B4-BE49-F238E27FC236}">
                  <a16:creationId xmlns:a16="http://schemas.microsoft.com/office/drawing/2014/main" id="{360F6698-E836-EACC-2CCA-49A209163E8D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126" name="CaixaDeTexto 125">
              <a:extLst>
                <a:ext uri="{FF2B5EF4-FFF2-40B4-BE49-F238E27FC236}">
                  <a16:creationId xmlns:a16="http://schemas.microsoft.com/office/drawing/2014/main" id="{B9FBC365-7A0E-E09A-7A20-19B066C7502B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3</a:t>
              </a:r>
            </a:p>
          </p:txBody>
        </p:sp>
      </p:grpSp>
      <p:sp>
        <p:nvSpPr>
          <p:cNvPr id="127" name="Google Shape;211;p16">
            <a:extLst>
              <a:ext uri="{FF2B5EF4-FFF2-40B4-BE49-F238E27FC236}">
                <a16:creationId xmlns:a16="http://schemas.microsoft.com/office/drawing/2014/main" id="{241A044E-9F08-1348-E80B-926DBDE09466}"/>
              </a:ext>
            </a:extLst>
          </p:cNvPr>
          <p:cNvSpPr txBox="1"/>
          <p:nvPr/>
        </p:nvSpPr>
        <p:spPr>
          <a:xfrm>
            <a:off x="1218166" y="2533445"/>
            <a:ext cx="9912576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Princípios </a:t>
            </a:r>
            <a:r>
              <a:rPr lang="pt-PT" sz="2160" dirty="0" err="1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RESTful</a:t>
            </a:r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e o modelo de maturidade de Richardson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128" name="Agrupar 127">
            <a:extLst>
              <a:ext uri="{FF2B5EF4-FFF2-40B4-BE49-F238E27FC236}">
                <a16:creationId xmlns:a16="http://schemas.microsoft.com/office/drawing/2014/main" id="{26F38982-DE43-A88A-A282-3826C0CFAE60}"/>
              </a:ext>
            </a:extLst>
          </p:cNvPr>
          <p:cNvGrpSpPr/>
          <p:nvPr/>
        </p:nvGrpSpPr>
        <p:grpSpPr>
          <a:xfrm>
            <a:off x="762793" y="3136934"/>
            <a:ext cx="455375" cy="455375"/>
            <a:chOff x="1218205" y="2286107"/>
            <a:chExt cx="379479" cy="379479"/>
          </a:xfrm>
        </p:grpSpPr>
        <p:sp>
          <p:nvSpPr>
            <p:cNvPr id="129" name="Google Shape;101;p15">
              <a:extLst>
                <a:ext uri="{FF2B5EF4-FFF2-40B4-BE49-F238E27FC236}">
                  <a16:creationId xmlns:a16="http://schemas.microsoft.com/office/drawing/2014/main" id="{B6534DFD-C0F1-4480-347B-B0732D10215B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130" name="Google Shape;102;p15">
              <a:extLst>
                <a:ext uri="{FF2B5EF4-FFF2-40B4-BE49-F238E27FC236}">
                  <a16:creationId xmlns:a16="http://schemas.microsoft.com/office/drawing/2014/main" id="{348DB90C-A738-18A3-482F-1832219230DC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131" name="CaixaDeTexto 130">
              <a:extLst>
                <a:ext uri="{FF2B5EF4-FFF2-40B4-BE49-F238E27FC236}">
                  <a16:creationId xmlns:a16="http://schemas.microsoft.com/office/drawing/2014/main" id="{6D93222F-FDD5-4135-14B2-F98EFE5944F2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4</a:t>
              </a:r>
            </a:p>
          </p:txBody>
        </p:sp>
      </p:grpSp>
      <p:sp>
        <p:nvSpPr>
          <p:cNvPr id="132" name="Google Shape;211;p16">
            <a:extLst>
              <a:ext uri="{FF2B5EF4-FFF2-40B4-BE49-F238E27FC236}">
                <a16:creationId xmlns:a16="http://schemas.microsoft.com/office/drawing/2014/main" id="{806B92AE-C47C-E760-57CA-8224ECEB176A}"/>
              </a:ext>
            </a:extLst>
          </p:cNvPr>
          <p:cNvSpPr txBox="1"/>
          <p:nvPr/>
        </p:nvSpPr>
        <p:spPr>
          <a:xfrm>
            <a:off x="1218166" y="3124574"/>
            <a:ext cx="5480844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Documentação de uma API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133" name="Agrupar 132">
            <a:extLst>
              <a:ext uri="{FF2B5EF4-FFF2-40B4-BE49-F238E27FC236}">
                <a16:creationId xmlns:a16="http://schemas.microsoft.com/office/drawing/2014/main" id="{2AC4D38C-6C6A-5BB7-FBE3-47F9FCD113DD}"/>
              </a:ext>
            </a:extLst>
          </p:cNvPr>
          <p:cNvGrpSpPr/>
          <p:nvPr/>
        </p:nvGrpSpPr>
        <p:grpSpPr>
          <a:xfrm>
            <a:off x="762793" y="3728063"/>
            <a:ext cx="455375" cy="455375"/>
            <a:chOff x="1218205" y="2286107"/>
            <a:chExt cx="379479" cy="379479"/>
          </a:xfrm>
        </p:grpSpPr>
        <p:sp>
          <p:nvSpPr>
            <p:cNvPr id="134" name="Google Shape;101;p15">
              <a:extLst>
                <a:ext uri="{FF2B5EF4-FFF2-40B4-BE49-F238E27FC236}">
                  <a16:creationId xmlns:a16="http://schemas.microsoft.com/office/drawing/2014/main" id="{643A8840-5421-F65F-2CFD-7AAA5313E0E5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135" name="Google Shape;102;p15">
              <a:extLst>
                <a:ext uri="{FF2B5EF4-FFF2-40B4-BE49-F238E27FC236}">
                  <a16:creationId xmlns:a16="http://schemas.microsoft.com/office/drawing/2014/main" id="{662BA9B3-4D5F-DB5A-46FA-C726BCC2CB72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136" name="CaixaDeTexto 135">
              <a:extLst>
                <a:ext uri="{FF2B5EF4-FFF2-40B4-BE49-F238E27FC236}">
                  <a16:creationId xmlns:a16="http://schemas.microsoft.com/office/drawing/2014/main" id="{1A62A55C-AE6F-5B24-D011-B873BDD7EF8B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5</a:t>
              </a:r>
            </a:p>
          </p:txBody>
        </p:sp>
      </p:grpSp>
      <p:sp>
        <p:nvSpPr>
          <p:cNvPr id="137" name="Google Shape;211;p16">
            <a:extLst>
              <a:ext uri="{FF2B5EF4-FFF2-40B4-BE49-F238E27FC236}">
                <a16:creationId xmlns:a16="http://schemas.microsoft.com/office/drawing/2014/main" id="{9C04AF8D-0F10-DCD2-E2D5-D0B8C7513CE4}"/>
              </a:ext>
            </a:extLst>
          </p:cNvPr>
          <p:cNvSpPr txBox="1"/>
          <p:nvPr/>
        </p:nvSpPr>
        <p:spPr>
          <a:xfrm>
            <a:off x="1218167" y="3715702"/>
            <a:ext cx="10211040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API </a:t>
            </a:r>
            <a:r>
              <a:rPr lang="pt-PT" sz="2160" dirty="0" err="1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Requests</a:t>
            </a:r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: navegador(</a:t>
            </a:r>
            <a:r>
              <a:rPr lang="pt-PT" sz="2160" dirty="0" err="1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get</a:t>
            </a:r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), JS no console, </a:t>
            </a:r>
            <a:r>
              <a:rPr lang="pt-PT" sz="2160" dirty="0" err="1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cURL</a:t>
            </a:r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, </a:t>
            </a:r>
            <a:r>
              <a:rPr lang="pt-PT" sz="2160" dirty="0" err="1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Postman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138" name="Agrupar 137">
            <a:extLst>
              <a:ext uri="{FF2B5EF4-FFF2-40B4-BE49-F238E27FC236}">
                <a16:creationId xmlns:a16="http://schemas.microsoft.com/office/drawing/2014/main" id="{1512774D-E222-47B6-6F7D-00DD6200D9EC}"/>
              </a:ext>
            </a:extLst>
          </p:cNvPr>
          <p:cNvGrpSpPr/>
          <p:nvPr/>
        </p:nvGrpSpPr>
        <p:grpSpPr>
          <a:xfrm>
            <a:off x="762793" y="4319191"/>
            <a:ext cx="455375" cy="455375"/>
            <a:chOff x="1218205" y="2286107"/>
            <a:chExt cx="379479" cy="379479"/>
          </a:xfrm>
        </p:grpSpPr>
        <p:sp>
          <p:nvSpPr>
            <p:cNvPr id="139" name="Google Shape;101;p15">
              <a:extLst>
                <a:ext uri="{FF2B5EF4-FFF2-40B4-BE49-F238E27FC236}">
                  <a16:creationId xmlns:a16="http://schemas.microsoft.com/office/drawing/2014/main" id="{5153D1C9-2265-A187-6436-59186CABCF28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140" name="Google Shape;102;p15">
              <a:extLst>
                <a:ext uri="{FF2B5EF4-FFF2-40B4-BE49-F238E27FC236}">
                  <a16:creationId xmlns:a16="http://schemas.microsoft.com/office/drawing/2014/main" id="{682A7F53-C6F1-906D-9B4C-112C6A83A715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141" name="CaixaDeTexto 140">
              <a:extLst>
                <a:ext uri="{FF2B5EF4-FFF2-40B4-BE49-F238E27FC236}">
                  <a16:creationId xmlns:a16="http://schemas.microsoft.com/office/drawing/2014/main" id="{797CE575-9EFB-DF1F-5D71-FD5E9BB2BF21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6</a:t>
              </a:r>
            </a:p>
          </p:txBody>
        </p:sp>
      </p:grpSp>
      <p:sp>
        <p:nvSpPr>
          <p:cNvPr id="142" name="Google Shape;211;p16">
            <a:extLst>
              <a:ext uri="{FF2B5EF4-FFF2-40B4-BE49-F238E27FC236}">
                <a16:creationId xmlns:a16="http://schemas.microsoft.com/office/drawing/2014/main" id="{838A4314-1789-2128-A35B-869222459311}"/>
              </a:ext>
            </a:extLst>
          </p:cNvPr>
          <p:cNvSpPr txBox="1"/>
          <p:nvPr/>
        </p:nvSpPr>
        <p:spPr>
          <a:xfrm>
            <a:off x="1218167" y="4306830"/>
            <a:ext cx="8748793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API </a:t>
            </a:r>
            <a:r>
              <a:rPr lang="pt-PT" sz="2160" dirty="0" err="1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Request</a:t>
            </a:r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 com uma aplicação Java Desktop(console)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60" y="165811"/>
            <a:ext cx="5197740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Sistemas distribuídos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21" name="Google Shape;211;p16">
            <a:extLst>
              <a:ext uri="{FF2B5EF4-FFF2-40B4-BE49-F238E27FC236}">
                <a16:creationId xmlns:a16="http://schemas.microsoft.com/office/drawing/2014/main" id="{B8FFC1AF-0108-4623-8F2D-77BE728ED8D5}"/>
              </a:ext>
            </a:extLst>
          </p:cNvPr>
          <p:cNvSpPr txBox="1"/>
          <p:nvPr/>
        </p:nvSpPr>
        <p:spPr>
          <a:xfrm>
            <a:off x="1355843" y="1091262"/>
            <a:ext cx="9480313" cy="88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sz="2160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Vários computadores interconectados que trabalham juntos como se fossem um único sistema</a:t>
            </a:r>
            <a:endParaRPr sz="2160" dirty="0">
              <a:solidFill>
                <a:srgbClr val="92D05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1FA99D2-99AC-4D18-A9B3-91F348B97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960" y="2152971"/>
            <a:ext cx="5747106" cy="429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4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60" y="165811"/>
            <a:ext cx="5197740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Arquiteturas dos Sistemas Distribuídos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37" name="Google Shape;211;p16">
            <a:extLst>
              <a:ext uri="{FF2B5EF4-FFF2-40B4-BE49-F238E27FC236}">
                <a16:creationId xmlns:a16="http://schemas.microsoft.com/office/drawing/2014/main" id="{F96BFAB3-F972-4C33-AA97-5D02E4B9A0E9}"/>
              </a:ext>
            </a:extLst>
          </p:cNvPr>
          <p:cNvSpPr txBox="1"/>
          <p:nvPr/>
        </p:nvSpPr>
        <p:spPr>
          <a:xfrm>
            <a:off x="1355843" y="835073"/>
            <a:ext cx="9874652" cy="437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sz="1400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Vários estilos arquiteturais para definir a comunicação entre os sistemas distribuídos</a:t>
            </a:r>
            <a:endParaRPr sz="1400" dirty="0">
              <a:solidFill>
                <a:srgbClr val="92D05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aphicFrame>
        <p:nvGraphicFramePr>
          <p:cNvPr id="39" name="Diagram 38">
            <a:extLst>
              <a:ext uri="{FF2B5EF4-FFF2-40B4-BE49-F238E27FC236}">
                <a16:creationId xmlns:a16="http://schemas.microsoft.com/office/drawing/2014/main" id="{1B7D21B4-381E-4949-97CC-D27A31C7B9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05147739"/>
              </p:ext>
            </p:extLst>
          </p:nvPr>
        </p:nvGraphicFramePr>
        <p:xfrm>
          <a:off x="1957185" y="1273522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76996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60" y="165811"/>
            <a:ext cx="5197740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Arquitetura REST – </a:t>
            </a:r>
            <a:r>
              <a:rPr lang="pt-PT" sz="1920" dirty="0" err="1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Representation</a:t>
            </a:r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 </a:t>
            </a:r>
            <a:r>
              <a:rPr lang="pt-PT" sz="1920" dirty="0" err="1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State</a:t>
            </a:r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 </a:t>
            </a:r>
            <a:r>
              <a:rPr lang="pt-PT" sz="1920" dirty="0" err="1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Transfer</a:t>
            </a:r>
            <a:endParaRPr lang="pt-PT" sz="1920" dirty="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37" name="Google Shape;211;p16">
            <a:extLst>
              <a:ext uri="{FF2B5EF4-FFF2-40B4-BE49-F238E27FC236}">
                <a16:creationId xmlns:a16="http://schemas.microsoft.com/office/drawing/2014/main" id="{F96BFAB3-F972-4C33-AA97-5D02E4B9A0E9}"/>
              </a:ext>
            </a:extLst>
          </p:cNvPr>
          <p:cNvSpPr txBox="1"/>
          <p:nvPr/>
        </p:nvSpPr>
        <p:spPr>
          <a:xfrm>
            <a:off x="1355843" y="1091262"/>
            <a:ext cx="9480313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sz="2160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Princípios definidos pelo REST</a:t>
            </a:r>
            <a:endParaRPr lang="pt-PT" sz="2160" dirty="0">
              <a:solidFill>
                <a:srgbClr val="92D05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11" name="Agrupar 110">
            <a:extLst>
              <a:ext uri="{FF2B5EF4-FFF2-40B4-BE49-F238E27FC236}">
                <a16:creationId xmlns:a16="http://schemas.microsoft.com/office/drawing/2014/main" id="{CB95E376-FD47-493E-A000-1A59C1C0C553}"/>
              </a:ext>
            </a:extLst>
          </p:cNvPr>
          <p:cNvGrpSpPr/>
          <p:nvPr/>
        </p:nvGrpSpPr>
        <p:grpSpPr>
          <a:xfrm>
            <a:off x="546662" y="2165332"/>
            <a:ext cx="455375" cy="455375"/>
            <a:chOff x="1218205" y="2286107"/>
            <a:chExt cx="379479" cy="379479"/>
          </a:xfrm>
        </p:grpSpPr>
        <p:sp>
          <p:nvSpPr>
            <p:cNvPr id="12" name="Google Shape;101;p15">
              <a:extLst>
                <a:ext uri="{FF2B5EF4-FFF2-40B4-BE49-F238E27FC236}">
                  <a16:creationId xmlns:a16="http://schemas.microsoft.com/office/drawing/2014/main" id="{C85CEC5F-9246-4D7D-9FEC-8E9A072338C2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13" name="Google Shape;102;p15">
              <a:extLst>
                <a:ext uri="{FF2B5EF4-FFF2-40B4-BE49-F238E27FC236}">
                  <a16:creationId xmlns:a16="http://schemas.microsoft.com/office/drawing/2014/main" id="{26E42198-5425-4BDC-82A9-67CEDC0C3D6D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14" name="CaixaDeTexto 109">
              <a:extLst>
                <a:ext uri="{FF2B5EF4-FFF2-40B4-BE49-F238E27FC236}">
                  <a16:creationId xmlns:a16="http://schemas.microsoft.com/office/drawing/2014/main" id="{A2A7F0A5-6311-45A8-83AA-0B540955C975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1</a:t>
              </a:r>
            </a:p>
          </p:txBody>
        </p:sp>
      </p:grpSp>
      <p:sp>
        <p:nvSpPr>
          <p:cNvPr id="15" name="Google Shape;211;p16">
            <a:extLst>
              <a:ext uri="{FF2B5EF4-FFF2-40B4-BE49-F238E27FC236}">
                <a16:creationId xmlns:a16="http://schemas.microsoft.com/office/drawing/2014/main" id="{63FDA113-5742-467B-B745-4A74D7BCD164}"/>
              </a:ext>
            </a:extLst>
          </p:cNvPr>
          <p:cNvSpPr txBox="1"/>
          <p:nvPr/>
        </p:nvSpPr>
        <p:spPr>
          <a:xfrm>
            <a:off x="1002035" y="2152971"/>
            <a:ext cx="9006489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Cliente e Servidor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16" name="Agrupar 112">
            <a:extLst>
              <a:ext uri="{FF2B5EF4-FFF2-40B4-BE49-F238E27FC236}">
                <a16:creationId xmlns:a16="http://schemas.microsoft.com/office/drawing/2014/main" id="{D0A56403-823A-4AF7-AACB-4591CF3FA606}"/>
              </a:ext>
            </a:extLst>
          </p:cNvPr>
          <p:cNvGrpSpPr/>
          <p:nvPr/>
        </p:nvGrpSpPr>
        <p:grpSpPr>
          <a:xfrm>
            <a:off x="546662" y="2756460"/>
            <a:ext cx="455375" cy="455375"/>
            <a:chOff x="1218205" y="2286107"/>
            <a:chExt cx="379479" cy="379479"/>
          </a:xfrm>
        </p:grpSpPr>
        <p:sp>
          <p:nvSpPr>
            <p:cNvPr id="17" name="Google Shape;101;p15">
              <a:extLst>
                <a:ext uri="{FF2B5EF4-FFF2-40B4-BE49-F238E27FC236}">
                  <a16:creationId xmlns:a16="http://schemas.microsoft.com/office/drawing/2014/main" id="{55111380-705D-43DB-8BE0-E578CA511BD3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18" name="Google Shape;102;p15">
              <a:extLst>
                <a:ext uri="{FF2B5EF4-FFF2-40B4-BE49-F238E27FC236}">
                  <a16:creationId xmlns:a16="http://schemas.microsoft.com/office/drawing/2014/main" id="{F146FF1F-833A-48D2-B7F3-58DA6B784BDF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19" name="CaixaDeTexto 115">
              <a:extLst>
                <a:ext uri="{FF2B5EF4-FFF2-40B4-BE49-F238E27FC236}">
                  <a16:creationId xmlns:a16="http://schemas.microsoft.com/office/drawing/2014/main" id="{5D2604DC-97EC-488F-968D-0DC0ABAC73D3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2</a:t>
              </a:r>
            </a:p>
          </p:txBody>
        </p:sp>
      </p:grpSp>
      <p:sp>
        <p:nvSpPr>
          <p:cNvPr id="20" name="Google Shape;211;p16">
            <a:extLst>
              <a:ext uri="{FF2B5EF4-FFF2-40B4-BE49-F238E27FC236}">
                <a16:creationId xmlns:a16="http://schemas.microsoft.com/office/drawing/2014/main" id="{21DA23EE-F651-4A97-9231-444DF62EA4E3}"/>
              </a:ext>
            </a:extLst>
          </p:cNvPr>
          <p:cNvSpPr txBox="1"/>
          <p:nvPr/>
        </p:nvSpPr>
        <p:spPr>
          <a:xfrm>
            <a:off x="1002036" y="2744100"/>
            <a:ext cx="9854386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2160" dirty="0" err="1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Stateless</a:t>
            </a:r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(sem estado)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21" name="Agrupar 122">
            <a:extLst>
              <a:ext uri="{FF2B5EF4-FFF2-40B4-BE49-F238E27FC236}">
                <a16:creationId xmlns:a16="http://schemas.microsoft.com/office/drawing/2014/main" id="{B41F2F94-C5CB-4C96-8471-4A79FC7900D2}"/>
              </a:ext>
            </a:extLst>
          </p:cNvPr>
          <p:cNvGrpSpPr/>
          <p:nvPr/>
        </p:nvGrpSpPr>
        <p:grpSpPr>
          <a:xfrm>
            <a:off x="546662" y="3347589"/>
            <a:ext cx="455375" cy="455375"/>
            <a:chOff x="1218205" y="2286107"/>
            <a:chExt cx="379479" cy="379479"/>
          </a:xfrm>
        </p:grpSpPr>
        <p:sp>
          <p:nvSpPr>
            <p:cNvPr id="22" name="Google Shape;101;p15">
              <a:extLst>
                <a:ext uri="{FF2B5EF4-FFF2-40B4-BE49-F238E27FC236}">
                  <a16:creationId xmlns:a16="http://schemas.microsoft.com/office/drawing/2014/main" id="{B115F13B-D4A5-4A85-9985-23DD55F9BCC7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23" name="Google Shape;102;p15">
              <a:extLst>
                <a:ext uri="{FF2B5EF4-FFF2-40B4-BE49-F238E27FC236}">
                  <a16:creationId xmlns:a16="http://schemas.microsoft.com/office/drawing/2014/main" id="{A4F5FC80-47B0-4B40-8ECA-48D7F42F3774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24" name="CaixaDeTexto 125">
              <a:extLst>
                <a:ext uri="{FF2B5EF4-FFF2-40B4-BE49-F238E27FC236}">
                  <a16:creationId xmlns:a16="http://schemas.microsoft.com/office/drawing/2014/main" id="{D50469C0-7DB1-4556-8F98-3CAEF2FF04F6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3</a:t>
              </a:r>
            </a:p>
          </p:txBody>
        </p:sp>
      </p:grpSp>
      <p:sp>
        <p:nvSpPr>
          <p:cNvPr id="25" name="Google Shape;211;p16">
            <a:extLst>
              <a:ext uri="{FF2B5EF4-FFF2-40B4-BE49-F238E27FC236}">
                <a16:creationId xmlns:a16="http://schemas.microsoft.com/office/drawing/2014/main" id="{1015278C-4FE1-46A8-BA7E-6F439EEB0037}"/>
              </a:ext>
            </a:extLst>
          </p:cNvPr>
          <p:cNvSpPr txBox="1"/>
          <p:nvPr/>
        </p:nvSpPr>
        <p:spPr>
          <a:xfrm>
            <a:off x="1002035" y="3335228"/>
            <a:ext cx="9912576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2160" dirty="0" err="1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Cacheável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26" name="Agrupar 127">
            <a:extLst>
              <a:ext uri="{FF2B5EF4-FFF2-40B4-BE49-F238E27FC236}">
                <a16:creationId xmlns:a16="http://schemas.microsoft.com/office/drawing/2014/main" id="{055C4FA2-E736-4592-84BE-D6265DC4E3F5}"/>
              </a:ext>
            </a:extLst>
          </p:cNvPr>
          <p:cNvGrpSpPr/>
          <p:nvPr/>
        </p:nvGrpSpPr>
        <p:grpSpPr>
          <a:xfrm>
            <a:off x="546662" y="3938717"/>
            <a:ext cx="455375" cy="455375"/>
            <a:chOff x="1218205" y="2286107"/>
            <a:chExt cx="379479" cy="379479"/>
          </a:xfrm>
        </p:grpSpPr>
        <p:sp>
          <p:nvSpPr>
            <p:cNvPr id="27" name="Google Shape;101;p15">
              <a:extLst>
                <a:ext uri="{FF2B5EF4-FFF2-40B4-BE49-F238E27FC236}">
                  <a16:creationId xmlns:a16="http://schemas.microsoft.com/office/drawing/2014/main" id="{859180F4-8445-4B76-ACE8-3FAFAA5BCA8C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28" name="Google Shape;102;p15">
              <a:extLst>
                <a:ext uri="{FF2B5EF4-FFF2-40B4-BE49-F238E27FC236}">
                  <a16:creationId xmlns:a16="http://schemas.microsoft.com/office/drawing/2014/main" id="{F20821F5-8E79-4A0E-8AAB-35F7C3FC9323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29" name="CaixaDeTexto 130">
              <a:extLst>
                <a:ext uri="{FF2B5EF4-FFF2-40B4-BE49-F238E27FC236}">
                  <a16:creationId xmlns:a16="http://schemas.microsoft.com/office/drawing/2014/main" id="{79598F2F-80D5-40B6-B5A4-5857D039E673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4</a:t>
              </a:r>
            </a:p>
          </p:txBody>
        </p:sp>
      </p:grpSp>
      <p:sp>
        <p:nvSpPr>
          <p:cNvPr id="30" name="Google Shape;211;p16">
            <a:extLst>
              <a:ext uri="{FF2B5EF4-FFF2-40B4-BE49-F238E27FC236}">
                <a16:creationId xmlns:a16="http://schemas.microsoft.com/office/drawing/2014/main" id="{293F242D-06F2-47DD-B5EA-9E684F3B0C06}"/>
              </a:ext>
            </a:extLst>
          </p:cNvPr>
          <p:cNvSpPr txBox="1"/>
          <p:nvPr/>
        </p:nvSpPr>
        <p:spPr>
          <a:xfrm>
            <a:off x="1002035" y="3926357"/>
            <a:ext cx="5480844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Interface uniforme -&gt; API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31" name="Agrupar 132">
            <a:extLst>
              <a:ext uri="{FF2B5EF4-FFF2-40B4-BE49-F238E27FC236}">
                <a16:creationId xmlns:a16="http://schemas.microsoft.com/office/drawing/2014/main" id="{60C73233-C2E8-406B-A3E0-D884C794BB03}"/>
              </a:ext>
            </a:extLst>
          </p:cNvPr>
          <p:cNvGrpSpPr/>
          <p:nvPr/>
        </p:nvGrpSpPr>
        <p:grpSpPr>
          <a:xfrm>
            <a:off x="546662" y="4529846"/>
            <a:ext cx="455375" cy="455375"/>
            <a:chOff x="1218205" y="2286107"/>
            <a:chExt cx="379479" cy="379479"/>
          </a:xfrm>
        </p:grpSpPr>
        <p:sp>
          <p:nvSpPr>
            <p:cNvPr id="32" name="Google Shape;101;p15">
              <a:extLst>
                <a:ext uri="{FF2B5EF4-FFF2-40B4-BE49-F238E27FC236}">
                  <a16:creationId xmlns:a16="http://schemas.microsoft.com/office/drawing/2014/main" id="{97FCE7E4-95B5-4B16-A34B-781894AFFD87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33" name="Google Shape;102;p15">
              <a:extLst>
                <a:ext uri="{FF2B5EF4-FFF2-40B4-BE49-F238E27FC236}">
                  <a16:creationId xmlns:a16="http://schemas.microsoft.com/office/drawing/2014/main" id="{F8489F08-8BA0-4363-9D09-1130E07F6587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34" name="CaixaDeTexto 135">
              <a:extLst>
                <a:ext uri="{FF2B5EF4-FFF2-40B4-BE49-F238E27FC236}">
                  <a16:creationId xmlns:a16="http://schemas.microsoft.com/office/drawing/2014/main" id="{6FC66250-692E-476A-B34D-6663A5D64C40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5</a:t>
              </a:r>
            </a:p>
          </p:txBody>
        </p:sp>
      </p:grpSp>
      <p:grpSp>
        <p:nvGrpSpPr>
          <p:cNvPr id="35" name="Agrupar 137">
            <a:extLst>
              <a:ext uri="{FF2B5EF4-FFF2-40B4-BE49-F238E27FC236}">
                <a16:creationId xmlns:a16="http://schemas.microsoft.com/office/drawing/2014/main" id="{C249CB0B-76F4-481D-BDA1-CF877FBFD5DA}"/>
              </a:ext>
            </a:extLst>
          </p:cNvPr>
          <p:cNvGrpSpPr/>
          <p:nvPr/>
        </p:nvGrpSpPr>
        <p:grpSpPr>
          <a:xfrm>
            <a:off x="546662" y="5120974"/>
            <a:ext cx="455375" cy="455375"/>
            <a:chOff x="1218205" y="2286107"/>
            <a:chExt cx="379479" cy="379479"/>
          </a:xfrm>
        </p:grpSpPr>
        <p:sp>
          <p:nvSpPr>
            <p:cNvPr id="38" name="Google Shape;101;p15">
              <a:extLst>
                <a:ext uri="{FF2B5EF4-FFF2-40B4-BE49-F238E27FC236}">
                  <a16:creationId xmlns:a16="http://schemas.microsoft.com/office/drawing/2014/main" id="{00E5C2C4-4EB6-4E4F-A3B8-ACBD183DC464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282C33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/>
            </a:p>
          </p:txBody>
        </p:sp>
        <p:sp>
          <p:nvSpPr>
            <p:cNvPr id="39" name="Google Shape;102;p15">
              <a:extLst>
                <a:ext uri="{FF2B5EF4-FFF2-40B4-BE49-F238E27FC236}">
                  <a16:creationId xmlns:a16="http://schemas.microsoft.com/office/drawing/2014/main" id="{65A6D899-6856-4205-A089-095FD9521B92}"/>
                </a:ext>
              </a:extLst>
            </p:cNvPr>
            <p:cNvSpPr/>
            <p:nvPr/>
          </p:nvSpPr>
          <p:spPr>
            <a:xfrm>
              <a:off x="1218205" y="2286107"/>
              <a:ext cx="379479" cy="379479"/>
            </a:xfrm>
            <a:custGeom>
              <a:avLst/>
              <a:gdLst/>
              <a:ahLst/>
              <a:cxnLst/>
              <a:rect l="l" t="t" r="r" b="b"/>
              <a:pathLst>
                <a:path w="192385" h="192385" extrusionOk="0">
                  <a:moveTo>
                    <a:pt x="96193" y="12136"/>
                  </a:moveTo>
                  <a:cubicBezTo>
                    <a:pt x="142661" y="12136"/>
                    <a:pt x="180249" y="49725"/>
                    <a:pt x="180249" y="96193"/>
                  </a:cubicBezTo>
                  <a:cubicBezTo>
                    <a:pt x="180249" y="142957"/>
                    <a:pt x="142661" y="180545"/>
                    <a:pt x="96193" y="180545"/>
                  </a:cubicBezTo>
                  <a:cubicBezTo>
                    <a:pt x="49725" y="180545"/>
                    <a:pt x="12136" y="142957"/>
                    <a:pt x="12136" y="96193"/>
                  </a:cubicBezTo>
                  <a:cubicBezTo>
                    <a:pt x="12136" y="49725"/>
                    <a:pt x="49725" y="12136"/>
                    <a:pt x="96193" y="12136"/>
                  </a:cubicBezTo>
                  <a:close/>
                  <a:moveTo>
                    <a:pt x="96193" y="1"/>
                  </a:moveTo>
                  <a:cubicBezTo>
                    <a:pt x="43213" y="1"/>
                    <a:pt x="1" y="43213"/>
                    <a:pt x="1" y="96193"/>
                  </a:cubicBezTo>
                  <a:cubicBezTo>
                    <a:pt x="1" y="149468"/>
                    <a:pt x="43213" y="192384"/>
                    <a:pt x="96193" y="192384"/>
                  </a:cubicBezTo>
                  <a:cubicBezTo>
                    <a:pt x="149468" y="192384"/>
                    <a:pt x="192384" y="149468"/>
                    <a:pt x="192384" y="96193"/>
                  </a:cubicBezTo>
                  <a:cubicBezTo>
                    <a:pt x="192384" y="43213"/>
                    <a:pt x="149468" y="1"/>
                    <a:pt x="96193" y="1"/>
                  </a:cubicBezTo>
                  <a:close/>
                </a:path>
              </a:pathLst>
            </a:custGeom>
            <a:solidFill>
              <a:srgbClr val="A6F750"/>
            </a:solidFill>
            <a:ln>
              <a:noFill/>
            </a:ln>
          </p:spPr>
          <p:txBody>
            <a:bodyPr spcFirstLastPara="1" wrap="square" lIns="109710" tIns="109710" rIns="109710" bIns="109710" anchor="ctr" anchorCtr="0">
              <a:noAutofit/>
            </a:bodyPr>
            <a:lstStyle/>
            <a:p>
              <a:endParaRPr sz="2160" dirty="0"/>
            </a:p>
          </p:txBody>
        </p:sp>
        <p:sp>
          <p:nvSpPr>
            <p:cNvPr id="40" name="CaixaDeTexto 140">
              <a:extLst>
                <a:ext uri="{FF2B5EF4-FFF2-40B4-BE49-F238E27FC236}">
                  <a16:creationId xmlns:a16="http://schemas.microsoft.com/office/drawing/2014/main" id="{56B9681D-0168-4848-8C18-FF803F8891C9}"/>
                </a:ext>
              </a:extLst>
            </p:cNvPr>
            <p:cNvSpPr txBox="1"/>
            <p:nvPr/>
          </p:nvSpPr>
          <p:spPr>
            <a:xfrm>
              <a:off x="1270198" y="2306569"/>
              <a:ext cx="275493" cy="3231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PT" sz="1920" dirty="0">
                  <a:solidFill>
                    <a:srgbClr val="A6F750"/>
                  </a:solidFill>
                  <a:latin typeface="Fira Code" panose="020B0809050000020004" pitchFamily="49" charset="0"/>
                  <a:ea typeface="Fira Code" panose="020B0809050000020004" pitchFamily="49" charset="0"/>
                  <a:cs typeface="Fira Code" panose="020B0809050000020004" pitchFamily="49" charset="0"/>
                </a:rPr>
                <a:t>6</a:t>
              </a:r>
            </a:p>
          </p:txBody>
        </p:sp>
      </p:grpSp>
      <p:sp>
        <p:nvSpPr>
          <p:cNvPr id="41" name="Google Shape;211;p16">
            <a:extLst>
              <a:ext uri="{FF2B5EF4-FFF2-40B4-BE49-F238E27FC236}">
                <a16:creationId xmlns:a16="http://schemas.microsoft.com/office/drawing/2014/main" id="{4B29C844-2FE6-4390-AB4B-A57DA84EE961}"/>
              </a:ext>
            </a:extLst>
          </p:cNvPr>
          <p:cNvSpPr txBox="1"/>
          <p:nvPr/>
        </p:nvSpPr>
        <p:spPr>
          <a:xfrm>
            <a:off x="1002036" y="5108613"/>
            <a:ext cx="8748793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Código Sob Demanda (Opcional)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42" name="Google Shape;211;p16">
            <a:extLst>
              <a:ext uri="{FF2B5EF4-FFF2-40B4-BE49-F238E27FC236}">
                <a16:creationId xmlns:a16="http://schemas.microsoft.com/office/drawing/2014/main" id="{695B53EF-7C4A-46A9-BFA2-7F12869C5D76}"/>
              </a:ext>
            </a:extLst>
          </p:cNvPr>
          <p:cNvSpPr txBox="1"/>
          <p:nvPr/>
        </p:nvSpPr>
        <p:spPr>
          <a:xfrm>
            <a:off x="1002035" y="4498913"/>
            <a:ext cx="5480844" cy="55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216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Sistema em Camadas</a:t>
            </a:r>
            <a:endParaRPr sz="216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  <p:extLst>
      <p:ext uri="{BB962C8B-B14F-4D97-AF65-F5344CB8AC3E}">
        <p14:creationId xmlns:p14="http://schemas.microsoft.com/office/powerpoint/2010/main" val="4282800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Cliente x Servidor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1026" name="Picture 2" descr="What is REST API">
            <a:extLst>
              <a:ext uri="{FF2B5EF4-FFF2-40B4-BE49-F238E27FC236}">
                <a16:creationId xmlns:a16="http://schemas.microsoft.com/office/drawing/2014/main" id="{EF4A698A-21CB-4D59-BFD1-5CC973E86E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437" y="1045179"/>
            <a:ext cx="10386440" cy="415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2B339A1-189D-4B57-8876-B49E5D5B7820}"/>
              </a:ext>
            </a:extLst>
          </p:cNvPr>
          <p:cNvGrpSpPr/>
          <p:nvPr/>
        </p:nvGrpSpPr>
        <p:grpSpPr>
          <a:xfrm>
            <a:off x="1905034" y="4712843"/>
            <a:ext cx="1712419" cy="1272631"/>
            <a:chOff x="1905034" y="4712843"/>
            <a:chExt cx="1712419" cy="1272631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EEC3F7B2-B275-447E-B408-0DF49D1786DA}"/>
                </a:ext>
              </a:extLst>
            </p:cNvPr>
            <p:cNvCxnSpPr/>
            <p:nvPr/>
          </p:nvCxnSpPr>
          <p:spPr>
            <a:xfrm>
              <a:off x="2761244" y="4712843"/>
              <a:ext cx="0" cy="84789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16E0021-D8F0-43F7-9DE3-8B43BD3C28BB}"/>
                </a:ext>
              </a:extLst>
            </p:cNvPr>
            <p:cNvSpPr txBox="1"/>
            <p:nvPr/>
          </p:nvSpPr>
          <p:spPr>
            <a:xfrm>
              <a:off x="1905034" y="5560742"/>
              <a:ext cx="1712419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sz="2160" dirty="0">
                  <a:solidFill>
                    <a:schemeClr val="lt1"/>
                  </a:solidFill>
                  <a:latin typeface="Fira Code Light"/>
                  <a:ea typeface="Fira Code Light"/>
                  <a:cs typeface="Fira Code Light"/>
                </a:rPr>
                <a:t>Frontend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925429C-D40C-4D19-80A3-E62E00285D8A}"/>
              </a:ext>
            </a:extLst>
          </p:cNvPr>
          <p:cNvGrpSpPr/>
          <p:nvPr/>
        </p:nvGrpSpPr>
        <p:grpSpPr>
          <a:xfrm>
            <a:off x="7319390" y="4743256"/>
            <a:ext cx="1712419" cy="1272631"/>
            <a:chOff x="7319390" y="4743256"/>
            <a:chExt cx="1712419" cy="1272631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F476AF8-9717-4338-B9AA-6B1FFB0919D9}"/>
                </a:ext>
              </a:extLst>
            </p:cNvPr>
            <p:cNvCxnSpPr/>
            <p:nvPr/>
          </p:nvCxnSpPr>
          <p:spPr>
            <a:xfrm>
              <a:off x="8175600" y="4743256"/>
              <a:ext cx="0" cy="84789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2C4113F-3837-41C3-889B-41AE51B8D900}"/>
                </a:ext>
              </a:extLst>
            </p:cNvPr>
            <p:cNvSpPr txBox="1"/>
            <p:nvPr/>
          </p:nvSpPr>
          <p:spPr>
            <a:xfrm>
              <a:off x="7319390" y="5591155"/>
              <a:ext cx="1712419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sz="2160" dirty="0">
                  <a:solidFill>
                    <a:schemeClr val="lt1"/>
                  </a:solidFill>
                  <a:latin typeface="Fira Code Light"/>
                  <a:ea typeface="Fira Code Light"/>
                  <a:cs typeface="Fira Code Light"/>
                </a:rPr>
                <a:t>Backend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7738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 err="1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Stateless</a:t>
            </a:r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 (Sem Estado)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1" name="Google Shape;211;p16">
            <a:extLst>
              <a:ext uri="{FF2B5EF4-FFF2-40B4-BE49-F238E27FC236}">
                <a16:creationId xmlns:a16="http://schemas.microsoft.com/office/drawing/2014/main" id="{B533E515-5CF0-41A2-B29C-25110E5BF40F}"/>
              </a:ext>
            </a:extLst>
          </p:cNvPr>
          <p:cNvSpPr txBox="1"/>
          <p:nvPr/>
        </p:nvSpPr>
        <p:spPr>
          <a:xfrm>
            <a:off x="1355843" y="1091262"/>
            <a:ext cx="9480313" cy="77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Cada requisição deve conter todas as informações necessárias para ser processada, sem depender de sessões armazenadas no servidor.</a:t>
            </a:r>
            <a:endParaRPr lang="pt-PT" dirty="0">
              <a:solidFill>
                <a:srgbClr val="92D05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2" name="Google Shape;211;p16">
            <a:extLst>
              <a:ext uri="{FF2B5EF4-FFF2-40B4-BE49-F238E27FC236}">
                <a16:creationId xmlns:a16="http://schemas.microsoft.com/office/drawing/2014/main" id="{E9C5EE9D-2962-47B3-81A1-54DA624A1751}"/>
              </a:ext>
            </a:extLst>
          </p:cNvPr>
          <p:cNvSpPr txBox="1"/>
          <p:nvPr/>
        </p:nvSpPr>
        <p:spPr>
          <a:xfrm>
            <a:off x="1233923" y="4229484"/>
            <a:ext cx="9480313" cy="77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dirty="0">
                <a:solidFill>
                  <a:schemeClr val="bg1">
                    <a:lumMod val="95000"/>
                  </a:schemeClr>
                </a:solidFill>
                <a:latin typeface="Fira Code Light"/>
                <a:ea typeface="Fira Code Light"/>
                <a:cs typeface="Fira Code Light"/>
              </a:rPr>
              <a:t>O servidor não armazena o estado do usuário, pois o </a:t>
            </a:r>
            <a:r>
              <a:rPr lang="pt-PT" dirty="0" err="1">
                <a:solidFill>
                  <a:schemeClr val="bg1">
                    <a:lumMod val="95000"/>
                  </a:schemeClr>
                </a:solidFill>
                <a:latin typeface="Fira Code Light"/>
                <a:ea typeface="Fira Code Light"/>
                <a:cs typeface="Fira Code Light"/>
              </a:rPr>
              <a:t>token</a:t>
            </a:r>
            <a:r>
              <a:rPr lang="pt-PT" dirty="0">
                <a:solidFill>
                  <a:schemeClr val="bg1">
                    <a:lumMod val="95000"/>
                  </a:schemeClr>
                </a:solidFill>
                <a:latin typeface="Fira Code Light"/>
                <a:ea typeface="Fira Code Light"/>
                <a:cs typeface="Fira Code Light"/>
              </a:rPr>
              <a:t> JWT já contém as informações necessárias para identificá-lo</a:t>
            </a:r>
            <a:endParaRPr lang="pt-PT" dirty="0">
              <a:solidFill>
                <a:schemeClr val="bg1">
                  <a:lumMod val="95000"/>
                </a:schemeClr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22BA19-35CC-40A7-83DC-EF746902B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7073" y="2171960"/>
            <a:ext cx="8317852" cy="174708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8F8020-4A0D-4851-AD06-C99D33BEEA6C}"/>
              </a:ext>
            </a:extLst>
          </p:cNvPr>
          <p:cNvCxnSpPr/>
          <p:nvPr/>
        </p:nvCxnSpPr>
        <p:spPr>
          <a:xfrm>
            <a:off x="5802284" y="3507971"/>
            <a:ext cx="7398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2A9008C-075E-4DA8-A3EA-37C46C076602}"/>
              </a:ext>
            </a:extLst>
          </p:cNvPr>
          <p:cNvSpPr txBox="1"/>
          <p:nvPr/>
        </p:nvSpPr>
        <p:spPr>
          <a:xfrm>
            <a:off x="6542116" y="3323305"/>
            <a:ext cx="126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92D050"/>
                </a:solidFill>
              </a:rPr>
              <a:t>JWT </a:t>
            </a:r>
            <a:r>
              <a:rPr lang="pt-PT" dirty="0" err="1">
                <a:solidFill>
                  <a:srgbClr val="92D050"/>
                </a:solidFill>
              </a:rPr>
              <a:t>Token</a:t>
            </a:r>
            <a:endParaRPr lang="pt-PT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0664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 err="1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Cacheável</a:t>
            </a:r>
            <a:endParaRPr lang="pt-PT" sz="1920" dirty="0">
              <a:solidFill>
                <a:srgbClr val="A6F750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1" name="Google Shape;211;p16">
            <a:extLst>
              <a:ext uri="{FF2B5EF4-FFF2-40B4-BE49-F238E27FC236}">
                <a16:creationId xmlns:a16="http://schemas.microsoft.com/office/drawing/2014/main" id="{B533E515-5CF0-41A2-B29C-25110E5BF40F}"/>
              </a:ext>
            </a:extLst>
          </p:cNvPr>
          <p:cNvSpPr txBox="1"/>
          <p:nvPr/>
        </p:nvSpPr>
        <p:spPr>
          <a:xfrm>
            <a:off x="1355843" y="1091262"/>
            <a:ext cx="9480313" cy="77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As respostas devem indicar se podem ser armazenadas em cache para melhorar a eficiência.</a:t>
            </a:r>
            <a:endParaRPr lang="pt-PT" dirty="0">
              <a:solidFill>
                <a:srgbClr val="92D05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2" name="Google Shape;211;p16">
            <a:extLst>
              <a:ext uri="{FF2B5EF4-FFF2-40B4-BE49-F238E27FC236}">
                <a16:creationId xmlns:a16="http://schemas.microsoft.com/office/drawing/2014/main" id="{E9C5EE9D-2962-47B3-81A1-54DA624A1751}"/>
              </a:ext>
            </a:extLst>
          </p:cNvPr>
          <p:cNvSpPr txBox="1"/>
          <p:nvPr/>
        </p:nvSpPr>
        <p:spPr>
          <a:xfrm>
            <a:off x="1233923" y="4229484"/>
            <a:ext cx="9480313" cy="77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dirty="0">
                <a:solidFill>
                  <a:schemeClr val="bg1">
                    <a:lumMod val="95000"/>
                  </a:schemeClr>
                </a:solidFill>
                <a:latin typeface="Fira Code Light"/>
                <a:ea typeface="Fira Code Light"/>
                <a:cs typeface="Fira Code Light"/>
              </a:rPr>
              <a:t>Isso significa que o cliente pode armazenar os dados por 1 hora antes de buscar novas informações.</a:t>
            </a:r>
            <a:endParaRPr lang="pt-PT" dirty="0">
              <a:solidFill>
                <a:schemeClr val="bg1">
                  <a:lumMod val="95000"/>
                </a:schemeClr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74EA6C-1D50-4E08-B410-FE19CB055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644" y="2275246"/>
            <a:ext cx="7152022" cy="160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59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71B6A62E-A560-7715-0866-C2836CE9E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3C4AE505-83C1-F158-5A8E-D74FEFB2FF29}"/>
              </a:ext>
            </a:extLst>
          </p:cNvPr>
          <p:cNvSpPr txBox="1"/>
          <p:nvPr/>
        </p:nvSpPr>
        <p:spPr>
          <a:xfrm>
            <a:off x="898259" y="165811"/>
            <a:ext cx="7572409" cy="51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PT" sz="1920" dirty="0">
                <a:solidFill>
                  <a:srgbClr val="A6F750"/>
                </a:solidFill>
                <a:latin typeface="Ubuntu Light"/>
                <a:ea typeface="Ubuntu Light"/>
                <a:cs typeface="Ubuntu Light"/>
                <a:sym typeface="Ubuntu Light"/>
              </a:rPr>
              <a:t>Sistemas em camadas</a:t>
            </a:r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CD892AA-D59D-C15A-5D32-19BFF27FDA6E}"/>
              </a:ext>
            </a:extLst>
          </p:cNvPr>
          <p:cNvSpPr txBox="1"/>
          <p:nvPr/>
        </p:nvSpPr>
        <p:spPr>
          <a:xfrm>
            <a:off x="898260" y="528151"/>
            <a:ext cx="3277080" cy="387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r>
              <a:rPr lang="pt-BR" sz="1080" dirty="0">
                <a:solidFill>
                  <a:schemeClr val="lt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Programação Web 2</a:t>
            </a:r>
            <a:endParaRPr sz="1080" dirty="0">
              <a:solidFill>
                <a:schemeClr val="lt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1" name="Google Shape;211;p16">
            <a:extLst>
              <a:ext uri="{FF2B5EF4-FFF2-40B4-BE49-F238E27FC236}">
                <a16:creationId xmlns:a16="http://schemas.microsoft.com/office/drawing/2014/main" id="{B533E515-5CF0-41A2-B29C-25110E5BF40F}"/>
              </a:ext>
            </a:extLst>
          </p:cNvPr>
          <p:cNvSpPr txBox="1"/>
          <p:nvPr/>
        </p:nvSpPr>
        <p:spPr>
          <a:xfrm>
            <a:off x="1355843" y="1091262"/>
            <a:ext cx="9480313" cy="77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 dirty="0">
                <a:solidFill>
                  <a:srgbClr val="92D050"/>
                </a:solidFill>
                <a:latin typeface="Fira Code Light"/>
                <a:ea typeface="Fira Code Light"/>
                <a:cs typeface="Fira Code Light"/>
              </a:rPr>
              <a:t>Uma API pode ter várias camadas intermediárias, como balanceadores de carga, autenticação e cache.</a:t>
            </a:r>
            <a:endParaRPr lang="pt-PT" dirty="0">
              <a:solidFill>
                <a:srgbClr val="92D050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12" name="Google Shape;211;p16">
            <a:extLst>
              <a:ext uri="{FF2B5EF4-FFF2-40B4-BE49-F238E27FC236}">
                <a16:creationId xmlns:a16="http://schemas.microsoft.com/office/drawing/2014/main" id="{E9C5EE9D-2962-47B3-81A1-54DA624A1751}"/>
              </a:ext>
            </a:extLst>
          </p:cNvPr>
          <p:cNvSpPr txBox="1"/>
          <p:nvPr/>
        </p:nvSpPr>
        <p:spPr>
          <a:xfrm>
            <a:off x="1233923" y="4229484"/>
            <a:ext cx="9480313" cy="77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10" tIns="109710" rIns="109710" bIns="109710" anchor="t" anchorCtr="0">
            <a:spAutoFit/>
          </a:bodyPr>
          <a:lstStyle/>
          <a:p>
            <a:pPr algn="ctr"/>
            <a:r>
              <a:rPr lang="pt-PT">
                <a:solidFill>
                  <a:schemeClr val="bg1">
                    <a:lumMod val="95000"/>
                  </a:schemeClr>
                </a:solidFill>
                <a:latin typeface="Fira Code Light"/>
                <a:ea typeface="Fira Code Light"/>
                <a:cs typeface="Fira Code Light"/>
              </a:rPr>
              <a:t>Isso permite escalabilidade e segurança, pois cada camada tem um papel específico.</a:t>
            </a:r>
            <a:endParaRPr lang="pt-PT" dirty="0">
              <a:solidFill>
                <a:schemeClr val="bg1">
                  <a:lumMod val="95000"/>
                </a:schemeClr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2A21DD-1D70-436B-BB88-99530FED8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6800" y="1964809"/>
            <a:ext cx="6544192" cy="202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4881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234465B5-0F94-4C5E-88BE-A16ACE98A8D5}" vid="{D52DFBD7-0B8A-4ABC-A908-1AF80B6932F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0</TotalTime>
  <Words>1379</Words>
  <Application>Microsoft Office PowerPoint</Application>
  <PresentationFormat>Widescreen</PresentationFormat>
  <Paragraphs>187</Paragraphs>
  <Slides>17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Calibri Light</vt:lpstr>
      <vt:lpstr>Fira Code</vt:lpstr>
      <vt:lpstr>Fira Code Light</vt:lpstr>
      <vt:lpstr>Google Sans</vt:lpstr>
      <vt:lpstr>Ubuntu</vt:lpstr>
      <vt:lpstr>Ubuntu Light</vt:lpstr>
      <vt:lpstr>Office Theme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Rodrigues</dc:creator>
  <cp:lastModifiedBy>Francisco Rodrigues</cp:lastModifiedBy>
  <cp:revision>16</cp:revision>
  <dcterms:created xsi:type="dcterms:W3CDTF">2024-04-26T09:57:57Z</dcterms:created>
  <dcterms:modified xsi:type="dcterms:W3CDTF">2025-02-18T20:35:42Z</dcterms:modified>
</cp:coreProperties>
</file>

<file path=docProps/thumbnail.jpeg>
</file>